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Playfair Display Semi Bold" pitchFamily="34" charset="0"/>
      <p:bold r:id="rId17"/>
    </p:embeddedFont>
    <p:embeddedFont>
      <p:font typeface="Playfair Display Semi Bold" pitchFamily="34" charset="-122"/>
      <p:bold r:id="rId18"/>
    </p:embeddedFont>
    <p:embeddedFont>
      <p:font typeface="Playfair Display Semi Bold" pitchFamily="34" charset="-120"/>
      <p:bold r:id="rId19"/>
    </p:embeddedFont>
    <p:embeddedFont>
      <p:font typeface="Public Sans" pitchFamily="34" charset="0"/>
      <p:bold r:id="rId20"/>
    </p:embeddedFont>
    <p:embeddedFont>
      <p:font typeface="Public Sans" pitchFamily="34" charset="-122"/>
      <p:bold r:id="rId21"/>
    </p:embeddedFont>
    <p:embeddedFont>
      <p:font typeface="Public Sans"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8" Type="http://schemas.openxmlformats.org/officeDocument/2006/relationships/notesSlide" Target="../notesSlides/notesSlide7.xml"/><Relationship Id="rId37" Type="http://schemas.openxmlformats.org/officeDocument/2006/relationships/slideLayout" Target="../slideLayouts/slideLayout8.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1" Type="http://schemas.openxmlformats.org/officeDocument/2006/relationships/notesSlide" Target="../notesSlides/notesSlide8.xml"/><Relationship Id="rId10" Type="http://schemas.openxmlformats.org/officeDocument/2006/relationships/slideLayout" Target="../slideLayouts/slideLayout9.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793790" y="269152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Smart Doorbell Camera with Cloud-Ready Architecture</a:t>
            </a:r>
            <a:endParaRPr lang="en-US" sz="4450" dirty="0"/>
          </a:p>
        </p:txBody>
      </p:sp>
      <p:sp>
        <p:nvSpPr>
          <p:cNvPr id="4" name="Text 1"/>
          <p:cNvSpPr/>
          <p:nvPr/>
        </p:nvSpPr>
        <p:spPr>
          <a:xfrm>
            <a:off x="793790" y="4449247"/>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An IoT-based smart doorbell system using </a:t>
            </a:r>
            <a:r>
              <a:rPr lang="en-US" sz="1750" dirty="0">
                <a:solidFill>
                  <a:srgbClr val="B05B5C"/>
                </a:solidFill>
                <a:latin typeface="Public Sans" pitchFamily="34" charset="0"/>
                <a:ea typeface="Public Sans" pitchFamily="34" charset="-122"/>
                <a:cs typeface="Public Sans" pitchFamily="34" charset="-120"/>
              </a:rPr>
              <a:t>ESP32-CAM</a:t>
            </a:r>
            <a:r>
              <a:rPr lang="en-US" sz="1750" dirty="0">
                <a:solidFill>
                  <a:srgbClr val="6F655D"/>
                </a:solidFill>
                <a:latin typeface="Public Sans" pitchFamily="34" charset="0"/>
                <a:ea typeface="Public Sans" pitchFamily="34" charset="-122"/>
                <a:cs typeface="Public Sans" pitchFamily="34" charset="-120"/>
              </a:rPr>
              <a:t> and </a:t>
            </a:r>
            <a:r>
              <a:rPr lang="en-US" sz="1750" dirty="0">
                <a:solidFill>
                  <a:srgbClr val="B05B5C"/>
                </a:solidFill>
                <a:latin typeface="Public Sans" pitchFamily="34" charset="0"/>
                <a:ea typeface="Public Sans" pitchFamily="34" charset="-122"/>
                <a:cs typeface="Public Sans" pitchFamily="34" charset="-120"/>
              </a:rPr>
              <a:t>ESP32 Hub</a:t>
            </a:r>
            <a:r>
              <a:rPr lang="en-US" sz="1750" dirty="0">
                <a:solidFill>
                  <a:srgbClr val="6F655D"/>
                </a:solidFill>
                <a:latin typeface="Public Sans" pitchFamily="34" charset="0"/>
                <a:ea typeface="Public Sans" pitchFamily="34" charset="-122"/>
                <a:cs typeface="Public Sans" pitchFamily="34" charset="-120"/>
              </a:rPr>
              <a:t> that provides real-time video streaming, two-way audio communication, and instant doorbell notifications through a web-based interface.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9828" y="417314"/>
            <a:ext cx="5176242" cy="473035"/>
          </a:xfrm>
          <a:prstGeom prst="rect">
            <a:avLst/>
          </a:prstGeom>
          <a:noFill/>
        </p:spPr>
        <p:txBody>
          <a:bodyPr wrap="none" lIns="0" tIns="0" rIns="0" bIns="0" rtlCol="0" anchor="t"/>
          <a:lstStyle/>
          <a:p>
            <a:pPr marL="0" indent="0" algn="l">
              <a:lnSpc>
                <a:spcPts val="3700"/>
              </a:lnSpc>
              <a:buNone/>
            </a:pPr>
            <a:r>
              <a:rPr lang="en-US" sz="2950" dirty="0">
                <a:solidFill>
                  <a:srgbClr val="4B6981"/>
                </a:solidFill>
                <a:latin typeface="Playfair Display Semi Bold" pitchFamily="34" charset="0"/>
                <a:ea typeface="Playfair Display Semi Bold" pitchFamily="34" charset="-122"/>
                <a:cs typeface="Playfair Display Semi Bold" pitchFamily="34" charset="-120"/>
              </a:rPr>
              <a:t>Seamless Doorbell Event Flow</a:t>
            </a:r>
            <a:endParaRPr lang="en-US" sz="2950" dirty="0"/>
          </a:p>
        </p:txBody>
      </p:sp>
      <p:sp>
        <p:nvSpPr>
          <p:cNvPr id="3" name="Text 1"/>
          <p:cNvSpPr/>
          <p:nvPr/>
        </p:nvSpPr>
        <p:spPr>
          <a:xfrm>
            <a:off x="529828" y="1193125"/>
            <a:ext cx="13570744"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The entire doorbell event is orchestrated through a precise sequence of steps, ensuring instant and reliable notification to the user.</a:t>
            </a:r>
            <a:endParaRPr lang="en-US" sz="1150" dirty="0"/>
          </a:p>
        </p:txBody>
      </p:sp>
      <p:pic>
        <p:nvPicPr>
          <p:cNvPr id="4" name="Image 0" descr="preencoded.png"/>
          <p:cNvPicPr>
            <a:picLocks noChangeAspect="1"/>
          </p:cNvPicPr>
          <p:nvPr/>
        </p:nvPicPr>
        <p:blipFill>
          <a:blip r:embed="rId1"/>
          <a:stretch>
            <a:fillRect/>
          </a:stretch>
        </p:blipFill>
        <p:spPr>
          <a:xfrm>
            <a:off x="529828" y="1605677"/>
            <a:ext cx="454104" cy="1143000"/>
          </a:xfrm>
          <a:prstGeom prst="rect">
            <a:avLst/>
          </a:prstGeom>
        </p:spPr>
      </p:pic>
      <p:sp>
        <p:nvSpPr>
          <p:cNvPr id="5" name="Text 2"/>
          <p:cNvSpPr/>
          <p:nvPr/>
        </p:nvSpPr>
        <p:spPr>
          <a:xfrm>
            <a:off x="1135261" y="1757005"/>
            <a:ext cx="1892498"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Button Press</a:t>
            </a:r>
            <a:endParaRPr lang="en-US" sz="1450" dirty="0"/>
          </a:p>
        </p:txBody>
      </p:sp>
      <p:sp>
        <p:nvSpPr>
          <p:cNvPr id="6" name="Text 3"/>
          <p:cNvSpPr/>
          <p:nvPr/>
        </p:nvSpPr>
        <p:spPr>
          <a:xfrm>
            <a:off x="1135261" y="2084308"/>
            <a:ext cx="12965311"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Visitor presses the physical doorbell button on the ESP32-CAM.</a:t>
            </a:r>
            <a:endParaRPr lang="en-US" sz="1150" dirty="0"/>
          </a:p>
        </p:txBody>
      </p:sp>
      <p:pic>
        <p:nvPicPr>
          <p:cNvPr id="7" name="Image 1" descr="preencoded.png"/>
          <p:cNvPicPr>
            <a:picLocks noChangeAspect="1"/>
          </p:cNvPicPr>
          <p:nvPr/>
        </p:nvPicPr>
        <p:blipFill>
          <a:blip r:embed="rId2"/>
          <a:stretch>
            <a:fillRect/>
          </a:stretch>
        </p:blipFill>
        <p:spPr>
          <a:xfrm>
            <a:off x="756880" y="2665333"/>
            <a:ext cx="454104" cy="1143000"/>
          </a:xfrm>
          <a:prstGeom prst="rect">
            <a:avLst/>
          </a:prstGeom>
        </p:spPr>
      </p:pic>
      <p:sp>
        <p:nvSpPr>
          <p:cNvPr id="8" name="Text 4"/>
          <p:cNvSpPr/>
          <p:nvPr/>
        </p:nvSpPr>
        <p:spPr>
          <a:xfrm>
            <a:off x="1362313" y="2816662"/>
            <a:ext cx="1892498"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Request to Hub</a:t>
            </a:r>
            <a:endParaRPr lang="en-US" sz="1450" dirty="0"/>
          </a:p>
        </p:txBody>
      </p:sp>
      <p:sp>
        <p:nvSpPr>
          <p:cNvPr id="9" name="Text 5"/>
          <p:cNvSpPr/>
          <p:nvPr/>
        </p:nvSpPr>
        <p:spPr>
          <a:xfrm>
            <a:off x="1362313" y="3143964"/>
            <a:ext cx="12738259"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ESP32-CAM sends an HTTP request to the Hub at the '/ring' endpoint.</a:t>
            </a:r>
            <a:endParaRPr lang="en-US" sz="1150" dirty="0"/>
          </a:p>
        </p:txBody>
      </p:sp>
      <p:pic>
        <p:nvPicPr>
          <p:cNvPr id="10" name="Image 2" descr="preencoded.png"/>
          <p:cNvPicPr>
            <a:picLocks noChangeAspect="1"/>
          </p:cNvPicPr>
          <p:nvPr/>
        </p:nvPicPr>
        <p:blipFill>
          <a:blip r:embed="rId3"/>
          <a:stretch>
            <a:fillRect/>
          </a:stretch>
        </p:blipFill>
        <p:spPr>
          <a:xfrm>
            <a:off x="983933" y="3724989"/>
            <a:ext cx="454104" cy="1143000"/>
          </a:xfrm>
          <a:prstGeom prst="rect">
            <a:avLst/>
          </a:prstGeom>
        </p:spPr>
      </p:pic>
      <p:sp>
        <p:nvSpPr>
          <p:cNvPr id="11" name="Text 6"/>
          <p:cNvSpPr/>
          <p:nvPr/>
        </p:nvSpPr>
        <p:spPr>
          <a:xfrm>
            <a:off x="1589365" y="3876318"/>
            <a:ext cx="1892498"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Hub Receives</a:t>
            </a:r>
            <a:endParaRPr lang="en-US" sz="1450" dirty="0"/>
          </a:p>
        </p:txBody>
      </p:sp>
      <p:sp>
        <p:nvSpPr>
          <p:cNvPr id="12" name="Text 7"/>
          <p:cNvSpPr/>
          <p:nvPr/>
        </p:nvSpPr>
        <p:spPr>
          <a:xfrm>
            <a:off x="1589365" y="4203621"/>
            <a:ext cx="12511207"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ESP32 Hub receives and processes the incoming request.</a:t>
            </a:r>
            <a:endParaRPr lang="en-US" sz="1150" dirty="0"/>
          </a:p>
        </p:txBody>
      </p:sp>
      <p:pic>
        <p:nvPicPr>
          <p:cNvPr id="13" name="Image 3" descr="preencoded.png"/>
          <p:cNvPicPr>
            <a:picLocks noChangeAspect="1"/>
          </p:cNvPicPr>
          <p:nvPr/>
        </p:nvPicPr>
        <p:blipFill>
          <a:blip r:embed="rId1"/>
          <a:stretch>
            <a:fillRect/>
          </a:stretch>
        </p:blipFill>
        <p:spPr>
          <a:xfrm>
            <a:off x="1211104" y="4784646"/>
            <a:ext cx="454104" cy="1143000"/>
          </a:xfrm>
          <a:prstGeom prst="rect">
            <a:avLst/>
          </a:prstGeom>
        </p:spPr>
      </p:pic>
      <p:sp>
        <p:nvSpPr>
          <p:cNvPr id="14" name="Text 8"/>
          <p:cNvSpPr/>
          <p:nvPr/>
        </p:nvSpPr>
        <p:spPr>
          <a:xfrm>
            <a:off x="1816537" y="4935974"/>
            <a:ext cx="1913930"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Chime &amp; State Update</a:t>
            </a:r>
            <a:endParaRPr lang="en-US" sz="1450" dirty="0"/>
          </a:p>
        </p:txBody>
      </p:sp>
      <p:sp>
        <p:nvSpPr>
          <p:cNvPr id="15" name="Text 9"/>
          <p:cNvSpPr/>
          <p:nvPr/>
        </p:nvSpPr>
        <p:spPr>
          <a:xfrm>
            <a:off x="1816537" y="5263277"/>
            <a:ext cx="12284035"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The Hub plays a physical chime and updates the system's state.</a:t>
            </a:r>
            <a:endParaRPr lang="en-US" sz="1150" dirty="0"/>
          </a:p>
        </p:txBody>
      </p:sp>
      <p:pic>
        <p:nvPicPr>
          <p:cNvPr id="16" name="Image 4" descr="preencoded.png"/>
          <p:cNvPicPr>
            <a:picLocks noChangeAspect="1"/>
          </p:cNvPicPr>
          <p:nvPr/>
        </p:nvPicPr>
        <p:blipFill>
          <a:blip r:embed="rId2"/>
          <a:stretch>
            <a:fillRect/>
          </a:stretch>
        </p:blipFill>
        <p:spPr>
          <a:xfrm>
            <a:off x="983933" y="5844302"/>
            <a:ext cx="454104" cy="1143000"/>
          </a:xfrm>
          <a:prstGeom prst="rect">
            <a:avLst/>
          </a:prstGeom>
        </p:spPr>
      </p:pic>
      <p:sp>
        <p:nvSpPr>
          <p:cNvPr id="17" name="Text 10"/>
          <p:cNvSpPr/>
          <p:nvPr/>
        </p:nvSpPr>
        <p:spPr>
          <a:xfrm>
            <a:off x="1589365" y="5995630"/>
            <a:ext cx="1892498"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User Notification</a:t>
            </a:r>
            <a:endParaRPr lang="en-US" sz="1450" dirty="0"/>
          </a:p>
        </p:txBody>
      </p:sp>
      <p:sp>
        <p:nvSpPr>
          <p:cNvPr id="18" name="Text 11"/>
          <p:cNvSpPr/>
          <p:nvPr/>
        </p:nvSpPr>
        <p:spPr>
          <a:xfrm>
            <a:off x="1589365" y="6322933"/>
            <a:ext cx="12511207"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Hub sends a real-time notification to the user interface via WebSocket.</a:t>
            </a:r>
            <a:endParaRPr lang="en-US" sz="1150" dirty="0"/>
          </a:p>
        </p:txBody>
      </p:sp>
      <p:pic>
        <p:nvPicPr>
          <p:cNvPr id="19" name="Image 5" descr="preencoded.png"/>
          <p:cNvPicPr>
            <a:picLocks noChangeAspect="1"/>
          </p:cNvPicPr>
          <p:nvPr/>
        </p:nvPicPr>
        <p:blipFill>
          <a:blip r:embed="rId3"/>
          <a:stretch>
            <a:fillRect/>
          </a:stretch>
        </p:blipFill>
        <p:spPr>
          <a:xfrm>
            <a:off x="756880" y="6903958"/>
            <a:ext cx="454104" cy="1143000"/>
          </a:xfrm>
          <a:prstGeom prst="rect">
            <a:avLst/>
          </a:prstGeom>
        </p:spPr>
      </p:pic>
      <p:sp>
        <p:nvSpPr>
          <p:cNvPr id="20" name="Text 12"/>
          <p:cNvSpPr/>
          <p:nvPr/>
        </p:nvSpPr>
        <p:spPr>
          <a:xfrm>
            <a:off x="1362313" y="7055287"/>
            <a:ext cx="1892498" cy="236577"/>
          </a:xfrm>
          <a:prstGeom prst="rect">
            <a:avLst/>
          </a:prstGeom>
          <a:noFill/>
        </p:spPr>
        <p:txBody>
          <a:bodyPr wrap="none" lIns="0" tIns="0" rIns="0" bIns="0" rtlCol="0" anchor="t"/>
          <a:lstStyle/>
          <a:p>
            <a:pPr marL="0" indent="0" algn="l">
              <a:lnSpc>
                <a:spcPts val="1850"/>
              </a:lnSpc>
              <a:buNone/>
            </a:pPr>
            <a:r>
              <a:rPr lang="en-US" sz="1450" dirty="0">
                <a:solidFill>
                  <a:srgbClr val="6F655D"/>
                </a:solidFill>
                <a:latin typeface="Playfair Display Semi Bold" pitchFamily="34" charset="0"/>
                <a:ea typeface="Playfair Display Semi Bold" pitchFamily="34" charset="-122"/>
                <a:cs typeface="Playfair Display Semi Bold" pitchFamily="34" charset="-120"/>
              </a:rPr>
              <a:t>Camera Activation</a:t>
            </a:r>
            <a:endParaRPr lang="en-US" sz="1450" dirty="0"/>
          </a:p>
        </p:txBody>
      </p:sp>
      <p:sp>
        <p:nvSpPr>
          <p:cNvPr id="21" name="Text 13"/>
          <p:cNvSpPr/>
          <p:nvPr/>
        </p:nvSpPr>
        <p:spPr>
          <a:xfrm>
            <a:off x="1362313" y="7382589"/>
            <a:ext cx="12738259" cy="242292"/>
          </a:xfrm>
          <a:prstGeom prst="rect">
            <a:avLst/>
          </a:prstGeom>
          <a:noFill/>
        </p:spPr>
        <p:txBody>
          <a:bodyPr wrap="none" lIns="0" tIns="0" rIns="0" bIns="0" rtlCol="0" anchor="t"/>
          <a:lstStyle/>
          <a:p>
            <a:pPr marL="0" indent="0" algn="l">
              <a:lnSpc>
                <a:spcPts val="1900"/>
              </a:lnSpc>
              <a:buNone/>
            </a:pPr>
            <a:r>
              <a:rPr lang="en-US" sz="1150" dirty="0">
                <a:solidFill>
                  <a:srgbClr val="6F655D"/>
                </a:solidFill>
                <a:latin typeface="Public Sans" pitchFamily="34" charset="0"/>
                <a:ea typeface="Public Sans" pitchFamily="34" charset="-122"/>
                <a:cs typeface="Public Sans" pitchFamily="34" charset="-120"/>
              </a:rPr>
              <a:t>The live camera stream is automatically activated for user viewing.</a:t>
            </a:r>
            <a:endParaRPr lang="en-US" sz="115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056352" y="952500"/>
            <a:ext cx="7523678" cy="508992"/>
          </a:xfrm>
          <a:prstGeom prst="rect">
            <a:avLst/>
          </a:prstGeom>
          <a:noFill/>
        </p:spPr>
        <p:txBody>
          <a:bodyPr wrap="none" lIns="0" tIns="0" rIns="0" bIns="0" rtlCol="0" anchor="t"/>
          <a:lstStyle/>
          <a:p>
            <a:pPr marL="0" indent="0" algn="l">
              <a:lnSpc>
                <a:spcPts val="4000"/>
              </a:lnSpc>
              <a:buNone/>
            </a:pPr>
            <a:r>
              <a:rPr lang="en-US" sz="3200" dirty="0">
                <a:solidFill>
                  <a:srgbClr val="4B6981"/>
                </a:solidFill>
                <a:latin typeface="Playfair Display Semi Bold" pitchFamily="34" charset="0"/>
                <a:ea typeface="Playfair Display Semi Bold" pitchFamily="34" charset="-122"/>
                <a:cs typeface="Playfair Display Semi Bold" pitchFamily="34" charset="-120"/>
              </a:rPr>
              <a:t>The Limitations of Traditional Doorbells</a:t>
            </a:r>
            <a:endParaRPr lang="en-US" sz="3200" dirty="0"/>
          </a:p>
        </p:txBody>
      </p:sp>
      <p:sp>
        <p:nvSpPr>
          <p:cNvPr id="4" name="Text 1"/>
          <p:cNvSpPr/>
          <p:nvPr/>
        </p:nvSpPr>
        <p:spPr>
          <a:xfrm>
            <a:off x="6056352" y="1705689"/>
            <a:ext cx="8004096" cy="521017"/>
          </a:xfrm>
          <a:prstGeom prst="rect">
            <a:avLst/>
          </a:prstGeom>
          <a:noFill/>
        </p:spPr>
        <p:txBody>
          <a:bodyPr wrap="squar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Traditional doorbell systems are limited to sound-based alerts and do not provide information about the visitor’s identity or activity, leading to significant gaps in home security and convenience.</a:t>
            </a:r>
            <a:endParaRPr lang="en-US" sz="1250" dirty="0"/>
          </a:p>
        </p:txBody>
      </p:sp>
      <p:sp>
        <p:nvSpPr>
          <p:cNvPr id="5" name="Shape 2"/>
          <p:cNvSpPr/>
          <p:nvPr/>
        </p:nvSpPr>
        <p:spPr>
          <a:xfrm>
            <a:off x="6056352" y="2409825"/>
            <a:ext cx="8004096" cy="983813"/>
          </a:xfrm>
          <a:prstGeom prst="roundRect">
            <a:avLst>
              <a:gd name="adj" fmla="val 11153"/>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6" name="Shape 3"/>
          <p:cNvSpPr/>
          <p:nvPr/>
        </p:nvSpPr>
        <p:spPr>
          <a:xfrm>
            <a:off x="6033492" y="2409825"/>
            <a:ext cx="91440" cy="983813"/>
          </a:xfrm>
          <a:prstGeom prst="roundRect">
            <a:avLst>
              <a:gd name="adj" fmla="val 74808"/>
            </a:avLst>
          </a:prstGeom>
          <a:solidFill>
            <a:srgbClr val="E1C2C2"/>
          </a:solidFill>
        </p:spPr>
      </p:sp>
      <p:sp>
        <p:nvSpPr>
          <p:cNvPr id="7" name="Text 4"/>
          <p:cNvSpPr/>
          <p:nvPr/>
        </p:nvSpPr>
        <p:spPr>
          <a:xfrm>
            <a:off x="6310551" y="2595443"/>
            <a:ext cx="2035850" cy="254437"/>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No Remote Access</a:t>
            </a:r>
            <a:endParaRPr lang="en-US" sz="1600" dirty="0"/>
          </a:p>
        </p:txBody>
      </p:sp>
      <p:sp>
        <p:nvSpPr>
          <p:cNvPr id="8" name="Text 5"/>
          <p:cNvSpPr/>
          <p:nvPr/>
        </p:nvSpPr>
        <p:spPr>
          <a:xfrm>
            <a:off x="6310551" y="2947511"/>
            <a:ext cx="7564279" cy="260509"/>
          </a:xfrm>
          <a:prstGeom prst="rect">
            <a:avLst/>
          </a:prstGeom>
          <a:noFill/>
        </p:spPr>
        <p:txBody>
          <a:bodyPr wrap="non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Absence of remote monitoring capabilities.</a:t>
            </a:r>
            <a:endParaRPr lang="en-US" sz="1250" dirty="0"/>
          </a:p>
        </p:txBody>
      </p:sp>
      <p:sp>
        <p:nvSpPr>
          <p:cNvPr id="9" name="Shape 6"/>
          <p:cNvSpPr/>
          <p:nvPr/>
        </p:nvSpPr>
        <p:spPr>
          <a:xfrm>
            <a:off x="6056352" y="3556397"/>
            <a:ext cx="8004096" cy="983813"/>
          </a:xfrm>
          <a:prstGeom prst="roundRect">
            <a:avLst>
              <a:gd name="adj" fmla="val 11153"/>
            </a:avLst>
          </a:prstGeom>
          <a:solidFill>
            <a:srgbClr val="FFFAF6"/>
          </a:solidFill>
          <a:ln w="22860">
            <a:solidFill>
              <a:srgbClr val="CCC4EC"/>
            </a:solidFill>
            <a:prstDash val="solid"/>
          </a:ln>
          <a:effectLst>
            <a:outerShdw dist="15240" dir="2700000" algn="bl" rotWithShape="0">
              <a:srgbClr val="CCC4EC">
                <a:alpha val="100000"/>
              </a:srgbClr>
            </a:outerShdw>
          </a:effectLst>
        </p:spPr>
      </p:sp>
      <p:sp>
        <p:nvSpPr>
          <p:cNvPr id="10" name="Shape 7"/>
          <p:cNvSpPr/>
          <p:nvPr/>
        </p:nvSpPr>
        <p:spPr>
          <a:xfrm>
            <a:off x="6033492" y="3556397"/>
            <a:ext cx="91440" cy="983813"/>
          </a:xfrm>
          <a:prstGeom prst="roundRect">
            <a:avLst>
              <a:gd name="adj" fmla="val 74808"/>
            </a:avLst>
          </a:prstGeom>
          <a:solidFill>
            <a:srgbClr val="CCC4EC"/>
          </a:solidFill>
        </p:spPr>
      </p:sp>
      <p:sp>
        <p:nvSpPr>
          <p:cNvPr id="11" name="Text 8"/>
          <p:cNvSpPr/>
          <p:nvPr/>
        </p:nvSpPr>
        <p:spPr>
          <a:xfrm>
            <a:off x="6310551" y="3742015"/>
            <a:ext cx="2371368" cy="254437"/>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Lack of Video Verification</a:t>
            </a:r>
            <a:endParaRPr lang="en-US" sz="1600" dirty="0"/>
          </a:p>
        </p:txBody>
      </p:sp>
      <p:sp>
        <p:nvSpPr>
          <p:cNvPr id="12" name="Text 9"/>
          <p:cNvSpPr/>
          <p:nvPr/>
        </p:nvSpPr>
        <p:spPr>
          <a:xfrm>
            <a:off x="6310551" y="4094083"/>
            <a:ext cx="7564279" cy="260509"/>
          </a:xfrm>
          <a:prstGeom prst="rect">
            <a:avLst/>
          </a:prstGeom>
          <a:noFill/>
        </p:spPr>
        <p:txBody>
          <a:bodyPr wrap="non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Inability to visually confirm visitors.</a:t>
            </a:r>
            <a:endParaRPr lang="en-US" sz="1250" dirty="0"/>
          </a:p>
        </p:txBody>
      </p:sp>
      <p:sp>
        <p:nvSpPr>
          <p:cNvPr id="13" name="Shape 10"/>
          <p:cNvSpPr/>
          <p:nvPr/>
        </p:nvSpPr>
        <p:spPr>
          <a:xfrm>
            <a:off x="6056352" y="4702969"/>
            <a:ext cx="8004096" cy="983813"/>
          </a:xfrm>
          <a:prstGeom prst="roundRect">
            <a:avLst>
              <a:gd name="adj" fmla="val 11153"/>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14" name="Shape 11"/>
          <p:cNvSpPr/>
          <p:nvPr/>
        </p:nvSpPr>
        <p:spPr>
          <a:xfrm>
            <a:off x="6033492" y="4702969"/>
            <a:ext cx="91440" cy="983813"/>
          </a:xfrm>
          <a:prstGeom prst="roundRect">
            <a:avLst>
              <a:gd name="adj" fmla="val 74808"/>
            </a:avLst>
          </a:prstGeom>
          <a:solidFill>
            <a:srgbClr val="B4DAE4"/>
          </a:solidFill>
        </p:spPr>
      </p:sp>
      <p:sp>
        <p:nvSpPr>
          <p:cNvPr id="15" name="Text 12"/>
          <p:cNvSpPr/>
          <p:nvPr/>
        </p:nvSpPr>
        <p:spPr>
          <a:xfrm>
            <a:off x="6310551" y="4888587"/>
            <a:ext cx="2415540" cy="254437"/>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One-Way Communication</a:t>
            </a:r>
            <a:endParaRPr lang="en-US" sz="1600" dirty="0"/>
          </a:p>
        </p:txBody>
      </p:sp>
      <p:sp>
        <p:nvSpPr>
          <p:cNvPr id="16" name="Text 13"/>
          <p:cNvSpPr/>
          <p:nvPr/>
        </p:nvSpPr>
        <p:spPr>
          <a:xfrm>
            <a:off x="6310551" y="5240655"/>
            <a:ext cx="7564279" cy="260509"/>
          </a:xfrm>
          <a:prstGeom prst="rect">
            <a:avLst/>
          </a:prstGeom>
          <a:noFill/>
        </p:spPr>
        <p:txBody>
          <a:bodyPr wrap="non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No interactive two-way dialogue.</a:t>
            </a:r>
            <a:endParaRPr lang="en-US" sz="1250" dirty="0"/>
          </a:p>
        </p:txBody>
      </p:sp>
      <p:sp>
        <p:nvSpPr>
          <p:cNvPr id="17" name="Shape 14"/>
          <p:cNvSpPr/>
          <p:nvPr/>
        </p:nvSpPr>
        <p:spPr>
          <a:xfrm>
            <a:off x="6056352" y="5849541"/>
            <a:ext cx="8004096" cy="983813"/>
          </a:xfrm>
          <a:prstGeom prst="roundRect">
            <a:avLst>
              <a:gd name="adj" fmla="val 11153"/>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18" name="Shape 15"/>
          <p:cNvSpPr/>
          <p:nvPr/>
        </p:nvSpPr>
        <p:spPr>
          <a:xfrm>
            <a:off x="6033492" y="5849541"/>
            <a:ext cx="91440" cy="983813"/>
          </a:xfrm>
          <a:prstGeom prst="roundRect">
            <a:avLst>
              <a:gd name="adj" fmla="val 74808"/>
            </a:avLst>
          </a:prstGeom>
          <a:solidFill>
            <a:srgbClr val="E1C2C2"/>
          </a:solidFill>
        </p:spPr>
      </p:sp>
      <p:sp>
        <p:nvSpPr>
          <p:cNvPr id="19" name="Text 16"/>
          <p:cNvSpPr/>
          <p:nvPr/>
        </p:nvSpPr>
        <p:spPr>
          <a:xfrm>
            <a:off x="6310551" y="6035159"/>
            <a:ext cx="2042160" cy="254437"/>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Limited Event History</a:t>
            </a:r>
            <a:endParaRPr lang="en-US" sz="1600" dirty="0"/>
          </a:p>
        </p:txBody>
      </p:sp>
      <p:sp>
        <p:nvSpPr>
          <p:cNvPr id="20" name="Text 17"/>
          <p:cNvSpPr/>
          <p:nvPr/>
        </p:nvSpPr>
        <p:spPr>
          <a:xfrm>
            <a:off x="6310551" y="6387227"/>
            <a:ext cx="7564279" cy="260509"/>
          </a:xfrm>
          <a:prstGeom prst="rect">
            <a:avLst/>
          </a:prstGeom>
          <a:noFill/>
        </p:spPr>
        <p:txBody>
          <a:bodyPr wrap="non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Absence of smart alerts or recorded events.</a:t>
            </a:r>
            <a:endParaRPr lang="en-US" sz="1250" dirty="0"/>
          </a:p>
        </p:txBody>
      </p:sp>
      <p:sp>
        <p:nvSpPr>
          <p:cNvPr id="21" name="Text 18"/>
          <p:cNvSpPr/>
          <p:nvPr/>
        </p:nvSpPr>
        <p:spPr>
          <a:xfrm>
            <a:off x="6056352" y="7016472"/>
            <a:ext cx="8004096" cy="260509"/>
          </a:xfrm>
          <a:prstGeom prst="rect">
            <a:avLst/>
          </a:prstGeom>
          <a:noFill/>
        </p:spPr>
        <p:txBody>
          <a:bodyPr wrap="none" lIns="0" tIns="0" rIns="0" bIns="0" rtlCol="0" anchor="t"/>
          <a:lstStyle/>
          <a:p>
            <a:pPr marL="0" indent="0" algn="l">
              <a:lnSpc>
                <a:spcPts val="2050"/>
              </a:lnSpc>
              <a:buNone/>
            </a:pPr>
            <a:r>
              <a:rPr lang="en-US" sz="1250" dirty="0">
                <a:solidFill>
                  <a:srgbClr val="6F655D"/>
                </a:solidFill>
                <a:latin typeface="Public Sans" pitchFamily="34" charset="0"/>
                <a:ea typeface="Public Sans" pitchFamily="34" charset="-122"/>
                <a:cs typeface="Public Sans" pitchFamily="34" charset="-120"/>
              </a:rPr>
              <a:t>These shortcomings reduce security, convenience, and crucial situational awareness for homeowners.</a:t>
            </a:r>
            <a:endParaRPr lang="en-US" sz="125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8528" y="478155"/>
            <a:ext cx="10270212" cy="543282"/>
          </a:xfrm>
          <a:prstGeom prst="rect">
            <a:avLst/>
          </a:prstGeom>
          <a:noFill/>
        </p:spPr>
        <p:txBody>
          <a:bodyPr wrap="none" lIns="0" tIns="0" rIns="0" bIns="0" rtlCol="0" anchor="t"/>
          <a:lstStyle/>
          <a:p>
            <a:pPr marL="0" indent="0" algn="l">
              <a:lnSpc>
                <a:spcPts val="4250"/>
              </a:lnSpc>
              <a:buNone/>
            </a:pPr>
            <a:r>
              <a:rPr lang="en-US" sz="3400" dirty="0">
                <a:solidFill>
                  <a:srgbClr val="4B6981"/>
                </a:solidFill>
                <a:latin typeface="Playfair Display Semi Bold" pitchFamily="34" charset="0"/>
                <a:ea typeface="Playfair Display Semi Bold" pitchFamily="34" charset="-122"/>
                <a:cs typeface="Playfair Display Semi Bold" pitchFamily="34" charset="-120"/>
              </a:rPr>
              <a:t>Project Objective: Enhanced Smart Doorbell System</a:t>
            </a:r>
            <a:endParaRPr lang="en-US" sz="3400" dirty="0"/>
          </a:p>
        </p:txBody>
      </p:sp>
      <p:sp>
        <p:nvSpPr>
          <p:cNvPr id="3" name="Text 1"/>
          <p:cNvSpPr/>
          <p:nvPr/>
        </p:nvSpPr>
        <p:spPr>
          <a:xfrm>
            <a:off x="608528" y="1369100"/>
            <a:ext cx="13413343"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The primary objective is to design and implement a </a:t>
            </a:r>
            <a:r>
              <a:rPr lang="en-US" sz="1350" dirty="0">
                <a:solidFill>
                  <a:srgbClr val="B05B5C"/>
                </a:solidFill>
                <a:latin typeface="Public Sans" pitchFamily="34" charset="0"/>
                <a:ea typeface="Public Sans" pitchFamily="34" charset="-122"/>
                <a:cs typeface="Public Sans" pitchFamily="34" charset="-120"/>
              </a:rPr>
              <a:t>low-cost, real-time smart doorbell system</a:t>
            </a:r>
            <a:r>
              <a:rPr lang="en-US" sz="1350" dirty="0">
                <a:solidFill>
                  <a:srgbClr val="6F655D"/>
                </a:solidFill>
                <a:latin typeface="Public Sans" pitchFamily="34" charset="0"/>
                <a:ea typeface="Public Sans" pitchFamily="34" charset="-122"/>
                <a:cs typeface="Public Sans" pitchFamily="34" charset="-120"/>
              </a:rPr>
              <a:t> that significantly upgrades home security and user interaction.</a:t>
            </a:r>
            <a:endParaRPr lang="en-US" sz="1350" dirty="0"/>
          </a:p>
        </p:txBody>
      </p:sp>
      <p:sp>
        <p:nvSpPr>
          <p:cNvPr id="4" name="Shape 2"/>
          <p:cNvSpPr/>
          <p:nvPr/>
        </p:nvSpPr>
        <p:spPr>
          <a:xfrm>
            <a:off x="608528" y="1842849"/>
            <a:ext cx="695444" cy="1043226"/>
          </a:xfrm>
          <a:prstGeom prst="roundRect">
            <a:avLst>
              <a:gd name="adj" fmla="val 360061"/>
            </a:avLst>
          </a:prstGeom>
          <a:solidFill>
            <a:srgbClr val="E1C2C2">
              <a:alpha val="50000"/>
            </a:srgbClr>
          </a:solidFill>
          <a:ln w="7620">
            <a:solidFill>
              <a:srgbClr val="C7A8A8"/>
            </a:solidFill>
            <a:prstDash val="solid"/>
          </a:ln>
          <a:effectLst>
            <a:outerShdw dist="15240" dir="2700000" algn="bl" rotWithShape="0">
              <a:srgbClr val="C7A8A8">
                <a:alpha val="100000"/>
              </a:srgbClr>
            </a:outerShdw>
          </a:effectLst>
        </p:spPr>
      </p:sp>
      <p:sp>
        <p:nvSpPr>
          <p:cNvPr id="5" name="Text 3"/>
          <p:cNvSpPr/>
          <p:nvPr/>
        </p:nvSpPr>
        <p:spPr>
          <a:xfrm>
            <a:off x="825818" y="2201466"/>
            <a:ext cx="260747" cy="325993"/>
          </a:xfrm>
          <a:prstGeom prst="rect">
            <a:avLst/>
          </a:prstGeom>
          <a:noFill/>
        </p:spPr>
        <p:txBody>
          <a:bodyPr wrap="none" lIns="0" tIns="0" rIns="0" bIns="0" rtlCol="0" anchor="t"/>
          <a:lstStyle/>
          <a:p>
            <a:pPr marL="0" indent="0" algn="l">
              <a:lnSpc>
                <a:spcPts val="2050"/>
              </a:lnSpc>
              <a:buNone/>
            </a:pPr>
            <a:r>
              <a:rPr lang="en-US" sz="20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050" dirty="0"/>
          </a:p>
        </p:txBody>
      </p:sp>
      <p:sp>
        <p:nvSpPr>
          <p:cNvPr id="6" name="Text 4"/>
          <p:cNvSpPr/>
          <p:nvPr/>
        </p:nvSpPr>
        <p:spPr>
          <a:xfrm>
            <a:off x="1477804" y="2016681"/>
            <a:ext cx="2173605" cy="271701"/>
          </a:xfrm>
          <a:prstGeom prst="rect">
            <a:avLst/>
          </a:prstGeom>
          <a:noFill/>
        </p:spPr>
        <p:txBody>
          <a:bodyPr wrap="none" lIns="0" tIns="0" rIns="0" bIns="0" rtlCol="0" anchor="t"/>
          <a:lstStyle/>
          <a:p>
            <a:pPr marL="0" indent="0" algn="l">
              <a:lnSpc>
                <a:spcPts val="2100"/>
              </a:lnSpc>
              <a:buNone/>
            </a:pPr>
            <a:r>
              <a:rPr lang="en-US" sz="1700" dirty="0">
                <a:solidFill>
                  <a:srgbClr val="6F655D"/>
                </a:solidFill>
                <a:latin typeface="Playfair Display Semi Bold" pitchFamily="34" charset="0"/>
                <a:ea typeface="Playfair Display Semi Bold" pitchFamily="34" charset="-122"/>
                <a:cs typeface="Playfair Display Semi Bold" pitchFamily="34" charset="-120"/>
              </a:rPr>
              <a:t>Live Video Feed</a:t>
            </a:r>
            <a:endParaRPr lang="en-US" sz="1700" dirty="0"/>
          </a:p>
        </p:txBody>
      </p:sp>
      <p:sp>
        <p:nvSpPr>
          <p:cNvPr id="7" name="Text 5"/>
          <p:cNvSpPr/>
          <p:nvPr/>
        </p:nvSpPr>
        <p:spPr>
          <a:xfrm>
            <a:off x="1477804" y="2392680"/>
            <a:ext cx="12544068"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See visitors instantly through a camera.</a:t>
            </a:r>
            <a:endParaRPr lang="en-US" sz="1350" dirty="0"/>
          </a:p>
        </p:txBody>
      </p:sp>
      <p:sp>
        <p:nvSpPr>
          <p:cNvPr id="8" name="Shape 6"/>
          <p:cNvSpPr/>
          <p:nvPr/>
        </p:nvSpPr>
        <p:spPr>
          <a:xfrm>
            <a:off x="608528" y="3059906"/>
            <a:ext cx="695444" cy="1043226"/>
          </a:xfrm>
          <a:prstGeom prst="roundRect">
            <a:avLst>
              <a:gd name="adj" fmla="val 360061"/>
            </a:avLst>
          </a:prstGeom>
          <a:solidFill>
            <a:srgbClr val="CCC4EC">
              <a:alpha val="50000"/>
            </a:srgbClr>
          </a:solidFill>
          <a:ln w="7620">
            <a:solidFill>
              <a:srgbClr val="B2AAD2"/>
            </a:solidFill>
            <a:prstDash val="solid"/>
          </a:ln>
          <a:effectLst>
            <a:outerShdw dist="15240" dir="2700000" algn="bl" rotWithShape="0">
              <a:srgbClr val="B2AAD2">
                <a:alpha val="100000"/>
              </a:srgbClr>
            </a:outerShdw>
          </a:effectLst>
        </p:spPr>
      </p:sp>
      <p:sp>
        <p:nvSpPr>
          <p:cNvPr id="9" name="Text 7"/>
          <p:cNvSpPr/>
          <p:nvPr/>
        </p:nvSpPr>
        <p:spPr>
          <a:xfrm>
            <a:off x="825818" y="3418523"/>
            <a:ext cx="260747" cy="325993"/>
          </a:xfrm>
          <a:prstGeom prst="rect">
            <a:avLst/>
          </a:prstGeom>
          <a:noFill/>
        </p:spPr>
        <p:txBody>
          <a:bodyPr wrap="none" lIns="0" tIns="0" rIns="0" bIns="0" rtlCol="0" anchor="t"/>
          <a:lstStyle/>
          <a:p>
            <a:pPr marL="0" indent="0" algn="l">
              <a:lnSpc>
                <a:spcPts val="2050"/>
              </a:lnSpc>
              <a:buNone/>
            </a:pPr>
            <a:r>
              <a:rPr lang="en-US" sz="205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050" dirty="0"/>
          </a:p>
        </p:txBody>
      </p:sp>
      <p:sp>
        <p:nvSpPr>
          <p:cNvPr id="10" name="Text 8"/>
          <p:cNvSpPr/>
          <p:nvPr/>
        </p:nvSpPr>
        <p:spPr>
          <a:xfrm>
            <a:off x="1477804" y="3233738"/>
            <a:ext cx="2173605" cy="271701"/>
          </a:xfrm>
          <a:prstGeom prst="rect">
            <a:avLst/>
          </a:prstGeom>
          <a:noFill/>
        </p:spPr>
        <p:txBody>
          <a:bodyPr wrap="none" lIns="0" tIns="0" rIns="0" bIns="0" rtlCol="0" anchor="t"/>
          <a:lstStyle/>
          <a:p>
            <a:pPr marL="0" indent="0" algn="l">
              <a:lnSpc>
                <a:spcPts val="2100"/>
              </a:lnSpc>
              <a:buNone/>
            </a:pPr>
            <a:r>
              <a:rPr lang="en-US" sz="1700" dirty="0">
                <a:solidFill>
                  <a:srgbClr val="6F655D"/>
                </a:solidFill>
                <a:latin typeface="Playfair Display Semi Bold" pitchFamily="34" charset="0"/>
                <a:ea typeface="Playfair Display Semi Bold" pitchFamily="34" charset="-122"/>
                <a:cs typeface="Playfair Display Semi Bold" pitchFamily="34" charset="-120"/>
              </a:rPr>
              <a:t>Instant Notifications</a:t>
            </a:r>
            <a:endParaRPr lang="en-US" sz="1700" dirty="0"/>
          </a:p>
        </p:txBody>
      </p:sp>
      <p:sp>
        <p:nvSpPr>
          <p:cNvPr id="11" name="Text 9"/>
          <p:cNvSpPr/>
          <p:nvPr/>
        </p:nvSpPr>
        <p:spPr>
          <a:xfrm>
            <a:off x="1477804" y="3609737"/>
            <a:ext cx="12544068"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Receive alerts upon doorbell presses.</a:t>
            </a:r>
            <a:endParaRPr lang="en-US" sz="1350" dirty="0"/>
          </a:p>
        </p:txBody>
      </p:sp>
      <p:sp>
        <p:nvSpPr>
          <p:cNvPr id="12" name="Shape 10"/>
          <p:cNvSpPr/>
          <p:nvPr/>
        </p:nvSpPr>
        <p:spPr>
          <a:xfrm>
            <a:off x="608528" y="4276963"/>
            <a:ext cx="695444" cy="1043226"/>
          </a:xfrm>
          <a:prstGeom prst="roundRect">
            <a:avLst>
              <a:gd name="adj" fmla="val 360061"/>
            </a:avLst>
          </a:prstGeom>
          <a:solidFill>
            <a:srgbClr val="B4DAE4">
              <a:alpha val="50000"/>
            </a:srgbClr>
          </a:solidFill>
          <a:ln w="7620">
            <a:solidFill>
              <a:srgbClr val="9AC0CA"/>
            </a:solidFill>
            <a:prstDash val="solid"/>
          </a:ln>
          <a:effectLst>
            <a:outerShdw dist="15240" dir="2700000" algn="bl" rotWithShape="0">
              <a:srgbClr val="9AC0CA">
                <a:alpha val="100000"/>
              </a:srgbClr>
            </a:outerShdw>
          </a:effectLst>
        </p:spPr>
      </p:sp>
      <p:sp>
        <p:nvSpPr>
          <p:cNvPr id="13" name="Text 11"/>
          <p:cNvSpPr/>
          <p:nvPr/>
        </p:nvSpPr>
        <p:spPr>
          <a:xfrm>
            <a:off x="825818" y="4635579"/>
            <a:ext cx="260747" cy="325993"/>
          </a:xfrm>
          <a:prstGeom prst="rect">
            <a:avLst/>
          </a:prstGeom>
          <a:noFill/>
        </p:spPr>
        <p:txBody>
          <a:bodyPr wrap="none" lIns="0" tIns="0" rIns="0" bIns="0" rtlCol="0" anchor="t"/>
          <a:lstStyle/>
          <a:p>
            <a:pPr marL="0" indent="0" algn="l">
              <a:lnSpc>
                <a:spcPts val="2050"/>
              </a:lnSpc>
              <a:buNone/>
            </a:pPr>
            <a:r>
              <a:rPr lang="en-US" sz="20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050" dirty="0"/>
          </a:p>
        </p:txBody>
      </p:sp>
      <p:sp>
        <p:nvSpPr>
          <p:cNvPr id="14" name="Text 12"/>
          <p:cNvSpPr/>
          <p:nvPr/>
        </p:nvSpPr>
        <p:spPr>
          <a:xfrm>
            <a:off x="1477804" y="4450794"/>
            <a:ext cx="2173605" cy="271701"/>
          </a:xfrm>
          <a:prstGeom prst="rect">
            <a:avLst/>
          </a:prstGeom>
          <a:noFill/>
        </p:spPr>
        <p:txBody>
          <a:bodyPr wrap="none" lIns="0" tIns="0" rIns="0" bIns="0" rtlCol="0" anchor="t"/>
          <a:lstStyle/>
          <a:p>
            <a:pPr marL="0" indent="0" algn="l">
              <a:lnSpc>
                <a:spcPts val="2100"/>
              </a:lnSpc>
              <a:buNone/>
            </a:pPr>
            <a:r>
              <a:rPr lang="en-US" sz="1700" dirty="0">
                <a:solidFill>
                  <a:srgbClr val="6F655D"/>
                </a:solidFill>
                <a:latin typeface="Playfair Display Semi Bold" pitchFamily="34" charset="0"/>
                <a:ea typeface="Playfair Display Semi Bold" pitchFamily="34" charset="-122"/>
                <a:cs typeface="Playfair Display Semi Bold" pitchFamily="34" charset="-120"/>
              </a:rPr>
              <a:t>Two-Way Audio</a:t>
            </a:r>
            <a:endParaRPr lang="en-US" sz="1700" dirty="0"/>
          </a:p>
        </p:txBody>
      </p:sp>
      <p:sp>
        <p:nvSpPr>
          <p:cNvPr id="15" name="Text 13"/>
          <p:cNvSpPr/>
          <p:nvPr/>
        </p:nvSpPr>
        <p:spPr>
          <a:xfrm>
            <a:off x="1477804" y="4826794"/>
            <a:ext cx="12544068"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Communicate directly with visitors.</a:t>
            </a:r>
            <a:endParaRPr lang="en-US" sz="1350" dirty="0"/>
          </a:p>
        </p:txBody>
      </p:sp>
      <p:sp>
        <p:nvSpPr>
          <p:cNvPr id="16" name="Shape 14"/>
          <p:cNvSpPr/>
          <p:nvPr/>
        </p:nvSpPr>
        <p:spPr>
          <a:xfrm>
            <a:off x="608528" y="5494020"/>
            <a:ext cx="695444" cy="1043226"/>
          </a:xfrm>
          <a:prstGeom prst="roundRect">
            <a:avLst>
              <a:gd name="adj" fmla="val 360061"/>
            </a:avLst>
          </a:prstGeom>
          <a:solidFill>
            <a:srgbClr val="E1C2C2">
              <a:alpha val="50000"/>
            </a:srgbClr>
          </a:solidFill>
          <a:ln w="7620">
            <a:solidFill>
              <a:srgbClr val="C7A8A8"/>
            </a:solidFill>
            <a:prstDash val="solid"/>
          </a:ln>
          <a:effectLst>
            <a:outerShdw dist="15240" dir="2700000" algn="bl" rotWithShape="0">
              <a:srgbClr val="C7A8A8">
                <a:alpha val="100000"/>
              </a:srgbClr>
            </a:outerShdw>
          </a:effectLst>
        </p:spPr>
      </p:sp>
      <p:sp>
        <p:nvSpPr>
          <p:cNvPr id="17" name="Text 15"/>
          <p:cNvSpPr/>
          <p:nvPr/>
        </p:nvSpPr>
        <p:spPr>
          <a:xfrm>
            <a:off x="825818" y="5852636"/>
            <a:ext cx="260747" cy="325993"/>
          </a:xfrm>
          <a:prstGeom prst="rect">
            <a:avLst/>
          </a:prstGeom>
          <a:noFill/>
        </p:spPr>
        <p:txBody>
          <a:bodyPr wrap="none" lIns="0" tIns="0" rIns="0" bIns="0" rtlCol="0" anchor="t"/>
          <a:lstStyle/>
          <a:p>
            <a:pPr marL="0" indent="0" algn="l">
              <a:lnSpc>
                <a:spcPts val="2050"/>
              </a:lnSpc>
              <a:buNone/>
            </a:pPr>
            <a:r>
              <a:rPr lang="en-US" sz="205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050" dirty="0"/>
          </a:p>
        </p:txBody>
      </p:sp>
      <p:sp>
        <p:nvSpPr>
          <p:cNvPr id="18" name="Text 16"/>
          <p:cNvSpPr/>
          <p:nvPr/>
        </p:nvSpPr>
        <p:spPr>
          <a:xfrm>
            <a:off x="1477804" y="5667851"/>
            <a:ext cx="2173605" cy="271701"/>
          </a:xfrm>
          <a:prstGeom prst="rect">
            <a:avLst/>
          </a:prstGeom>
          <a:noFill/>
        </p:spPr>
        <p:txBody>
          <a:bodyPr wrap="none" lIns="0" tIns="0" rIns="0" bIns="0" rtlCol="0" anchor="t"/>
          <a:lstStyle/>
          <a:p>
            <a:pPr marL="0" indent="0" algn="l">
              <a:lnSpc>
                <a:spcPts val="2100"/>
              </a:lnSpc>
              <a:buNone/>
            </a:pPr>
            <a:r>
              <a:rPr lang="en-US" sz="1700" dirty="0">
                <a:solidFill>
                  <a:srgbClr val="6F655D"/>
                </a:solidFill>
                <a:latin typeface="Playfair Display Semi Bold" pitchFamily="34" charset="0"/>
                <a:ea typeface="Playfair Display Semi Bold" pitchFamily="34" charset="-122"/>
                <a:cs typeface="Playfair Display Semi Bold" pitchFamily="34" charset="-120"/>
              </a:rPr>
              <a:t>Web-Based Access</a:t>
            </a:r>
            <a:endParaRPr lang="en-US" sz="1700" dirty="0"/>
          </a:p>
        </p:txBody>
      </p:sp>
      <p:sp>
        <p:nvSpPr>
          <p:cNvPr id="19" name="Text 17"/>
          <p:cNvSpPr/>
          <p:nvPr/>
        </p:nvSpPr>
        <p:spPr>
          <a:xfrm>
            <a:off x="1477804" y="6043851"/>
            <a:ext cx="12544068"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Control and monitor via any web browser.</a:t>
            </a:r>
            <a:endParaRPr lang="en-US" sz="1350" dirty="0"/>
          </a:p>
        </p:txBody>
      </p:sp>
      <p:sp>
        <p:nvSpPr>
          <p:cNvPr id="20" name="Shape 18"/>
          <p:cNvSpPr/>
          <p:nvPr/>
        </p:nvSpPr>
        <p:spPr>
          <a:xfrm>
            <a:off x="608528" y="6711077"/>
            <a:ext cx="695444" cy="1043226"/>
          </a:xfrm>
          <a:prstGeom prst="roundRect">
            <a:avLst>
              <a:gd name="adj" fmla="val 360061"/>
            </a:avLst>
          </a:prstGeom>
          <a:solidFill>
            <a:srgbClr val="CCC4EC">
              <a:alpha val="50000"/>
            </a:srgbClr>
          </a:solidFill>
          <a:ln w="7620">
            <a:solidFill>
              <a:srgbClr val="B2AAD2"/>
            </a:solidFill>
            <a:prstDash val="solid"/>
          </a:ln>
          <a:effectLst>
            <a:outerShdw dist="15240" dir="2700000" algn="bl" rotWithShape="0">
              <a:srgbClr val="B2AAD2">
                <a:alpha val="100000"/>
              </a:srgbClr>
            </a:outerShdw>
          </a:effectLst>
        </p:spPr>
      </p:sp>
      <p:sp>
        <p:nvSpPr>
          <p:cNvPr id="21" name="Text 19"/>
          <p:cNvSpPr/>
          <p:nvPr/>
        </p:nvSpPr>
        <p:spPr>
          <a:xfrm>
            <a:off x="825818" y="7069693"/>
            <a:ext cx="260747" cy="325993"/>
          </a:xfrm>
          <a:prstGeom prst="rect">
            <a:avLst/>
          </a:prstGeom>
          <a:noFill/>
        </p:spPr>
        <p:txBody>
          <a:bodyPr wrap="none" lIns="0" tIns="0" rIns="0" bIns="0" rtlCol="0" anchor="t"/>
          <a:lstStyle/>
          <a:p>
            <a:pPr marL="0" indent="0" algn="l">
              <a:lnSpc>
                <a:spcPts val="2050"/>
              </a:lnSpc>
              <a:buNone/>
            </a:pPr>
            <a:r>
              <a:rPr lang="en-US" sz="2050" dirty="0">
                <a:solidFill>
                  <a:srgbClr val="000000"/>
                </a:solidFill>
                <a:latin typeface="Playfair Display Semi Bold" pitchFamily="34" charset="0"/>
                <a:ea typeface="Playfair Display Semi Bold" pitchFamily="34" charset="-122"/>
                <a:cs typeface="Playfair Display Semi Bold" pitchFamily="34" charset="-120"/>
              </a:rPr>
              <a:t>5</a:t>
            </a:r>
            <a:endParaRPr lang="en-US" sz="2050" dirty="0"/>
          </a:p>
        </p:txBody>
      </p:sp>
      <p:sp>
        <p:nvSpPr>
          <p:cNvPr id="22" name="Text 20"/>
          <p:cNvSpPr/>
          <p:nvPr/>
        </p:nvSpPr>
        <p:spPr>
          <a:xfrm>
            <a:off x="1477804" y="6884908"/>
            <a:ext cx="2173605" cy="271701"/>
          </a:xfrm>
          <a:prstGeom prst="rect">
            <a:avLst/>
          </a:prstGeom>
          <a:noFill/>
        </p:spPr>
        <p:txBody>
          <a:bodyPr wrap="none" lIns="0" tIns="0" rIns="0" bIns="0" rtlCol="0" anchor="t"/>
          <a:lstStyle/>
          <a:p>
            <a:pPr marL="0" indent="0" algn="l">
              <a:lnSpc>
                <a:spcPts val="2100"/>
              </a:lnSpc>
              <a:buNone/>
            </a:pPr>
            <a:r>
              <a:rPr lang="en-US" sz="1700" dirty="0">
                <a:solidFill>
                  <a:srgbClr val="6F655D"/>
                </a:solidFill>
                <a:latin typeface="Playfair Display Semi Bold" pitchFamily="34" charset="0"/>
                <a:ea typeface="Playfair Display Semi Bold" pitchFamily="34" charset="-122"/>
                <a:cs typeface="Playfair Display Semi Bold" pitchFamily="34" charset="-120"/>
              </a:rPr>
              <a:t>Offline Operation</a:t>
            </a:r>
            <a:endParaRPr lang="en-US" sz="1700" dirty="0"/>
          </a:p>
        </p:txBody>
      </p:sp>
      <p:sp>
        <p:nvSpPr>
          <p:cNvPr id="23" name="Text 21"/>
          <p:cNvSpPr/>
          <p:nvPr/>
        </p:nvSpPr>
        <p:spPr>
          <a:xfrm>
            <a:off x="1477804" y="7260908"/>
            <a:ext cx="12544068" cy="278130"/>
          </a:xfrm>
          <a:prstGeom prst="rect">
            <a:avLst/>
          </a:prstGeom>
          <a:noFill/>
        </p:spPr>
        <p:txBody>
          <a:bodyPr wrap="none" lIns="0" tIns="0" rIns="0" bIns="0" rtlCol="0" anchor="t"/>
          <a:lstStyle/>
          <a:p>
            <a:pPr marL="0" indent="0" algn="l">
              <a:lnSpc>
                <a:spcPts val="2150"/>
              </a:lnSpc>
              <a:buNone/>
            </a:pPr>
            <a:r>
              <a:rPr lang="en-US" sz="1350" dirty="0">
                <a:solidFill>
                  <a:srgbClr val="6F655D"/>
                </a:solidFill>
                <a:latin typeface="Public Sans" pitchFamily="34" charset="0"/>
                <a:ea typeface="Public Sans" pitchFamily="34" charset="-122"/>
                <a:cs typeface="Public Sans" pitchFamily="34" charset="-120"/>
              </a:rPr>
              <a:t>Functionality without internet dependency.</a:t>
            </a:r>
            <a:endParaRPr lang="en-US" sz="135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8424" y="572333"/>
            <a:ext cx="10676811" cy="650319"/>
          </a:xfrm>
          <a:prstGeom prst="rect">
            <a:avLst/>
          </a:prstGeom>
          <a:noFill/>
        </p:spPr>
        <p:txBody>
          <a:bodyPr wrap="none" lIns="0" tIns="0" rIns="0" bIns="0" rtlCol="0" anchor="t"/>
          <a:lstStyle/>
          <a:p>
            <a:pPr marL="0" indent="0" algn="l">
              <a:lnSpc>
                <a:spcPts val="5100"/>
              </a:lnSpc>
              <a:buNone/>
            </a:pPr>
            <a:r>
              <a:rPr lang="en-US" sz="4050" dirty="0">
                <a:solidFill>
                  <a:srgbClr val="4B6981"/>
                </a:solidFill>
                <a:latin typeface="Playfair Display Semi Bold" pitchFamily="34" charset="0"/>
                <a:ea typeface="Playfair Display Semi Bold" pitchFamily="34" charset="-122"/>
                <a:cs typeface="Playfair Display Semi Bold" pitchFamily="34" charset="-120"/>
              </a:rPr>
              <a:t>Proposed IoT-based Smart Doorbell Solution</a:t>
            </a:r>
            <a:endParaRPr lang="en-US" sz="4050" dirty="0"/>
          </a:p>
        </p:txBody>
      </p:sp>
      <p:sp>
        <p:nvSpPr>
          <p:cNvPr id="3" name="Text 1"/>
          <p:cNvSpPr/>
          <p:nvPr/>
        </p:nvSpPr>
        <p:spPr>
          <a:xfrm>
            <a:off x="728424" y="1638895"/>
            <a:ext cx="13173551" cy="665798"/>
          </a:xfrm>
          <a:prstGeom prst="rect">
            <a:avLst/>
          </a:prstGeom>
          <a:noFill/>
        </p:spPr>
        <p:txBody>
          <a:bodyPr wrap="square" lIns="0" tIns="0" rIns="0" bIns="0" rtlCol="0" anchor="t"/>
          <a:lstStyle/>
          <a:p>
            <a:pPr marL="0" indent="0" algn="l">
              <a:lnSpc>
                <a:spcPts val="2600"/>
              </a:lnSpc>
              <a:buNone/>
            </a:pPr>
            <a:r>
              <a:rPr lang="en-US" sz="1600" dirty="0">
                <a:solidFill>
                  <a:srgbClr val="6F655D"/>
                </a:solidFill>
                <a:latin typeface="Public Sans" pitchFamily="34" charset="0"/>
                <a:ea typeface="Public Sans" pitchFamily="34" charset="-122"/>
                <a:cs typeface="Public Sans" pitchFamily="34" charset="-120"/>
              </a:rPr>
              <a:t>Our solution leverages an </a:t>
            </a:r>
            <a:r>
              <a:rPr lang="en-US" sz="1600" dirty="0">
                <a:solidFill>
                  <a:srgbClr val="B05B5C"/>
                </a:solidFill>
                <a:latin typeface="Public Sans" pitchFamily="34" charset="0"/>
                <a:ea typeface="Public Sans" pitchFamily="34" charset="-122"/>
                <a:cs typeface="Public Sans" pitchFamily="34" charset="-120"/>
              </a:rPr>
              <a:t>IoT-based Smart Doorbell Camera System</a:t>
            </a:r>
            <a:r>
              <a:rPr lang="en-US" sz="1600" dirty="0">
                <a:solidFill>
                  <a:srgbClr val="6F655D"/>
                </a:solidFill>
                <a:latin typeface="Public Sans" pitchFamily="34" charset="0"/>
                <a:ea typeface="Public Sans" pitchFamily="34" charset="-122"/>
                <a:cs typeface="Public Sans" pitchFamily="34" charset="-120"/>
              </a:rPr>
              <a:t> that integrates specialized hardware with a robust communication framework.</a:t>
            </a:r>
            <a:endParaRPr lang="en-US" sz="1600" dirty="0"/>
          </a:p>
        </p:txBody>
      </p:sp>
      <p:sp>
        <p:nvSpPr>
          <p:cNvPr id="4" name="Shape 2"/>
          <p:cNvSpPr/>
          <p:nvPr/>
        </p:nvSpPr>
        <p:spPr>
          <a:xfrm>
            <a:off x="728424" y="2772847"/>
            <a:ext cx="3746421" cy="1963460"/>
          </a:xfrm>
          <a:prstGeom prst="roundRect">
            <a:avLst>
              <a:gd name="adj" fmla="val 4452"/>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sp>
      <p:sp>
        <p:nvSpPr>
          <p:cNvPr id="5" name="Text 3"/>
          <p:cNvSpPr/>
          <p:nvPr/>
        </p:nvSpPr>
        <p:spPr>
          <a:xfrm>
            <a:off x="944166" y="2988588"/>
            <a:ext cx="2601635" cy="325160"/>
          </a:xfrm>
          <a:prstGeom prst="rect">
            <a:avLst/>
          </a:prstGeom>
          <a:noFill/>
        </p:spPr>
        <p:txBody>
          <a:bodyPr wrap="none" lIns="0" tIns="0" rIns="0" bIns="0" rtlCol="0" anchor="t"/>
          <a:lstStyle/>
          <a:p>
            <a:pPr marL="0" indent="0" algn="l">
              <a:lnSpc>
                <a:spcPts val="255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ESP32-CAM</a:t>
            </a:r>
            <a:endParaRPr lang="en-US" sz="2000" dirty="0"/>
          </a:p>
        </p:txBody>
      </p:sp>
      <p:sp>
        <p:nvSpPr>
          <p:cNvPr id="6" name="Text 4"/>
          <p:cNvSpPr/>
          <p:nvPr/>
        </p:nvSpPr>
        <p:spPr>
          <a:xfrm>
            <a:off x="944166" y="3521869"/>
            <a:ext cx="3314938" cy="998696"/>
          </a:xfrm>
          <a:prstGeom prst="rect">
            <a:avLst/>
          </a:prstGeom>
          <a:noFill/>
        </p:spPr>
        <p:txBody>
          <a:bodyPr wrap="square" lIns="0" tIns="0" rIns="0" bIns="0" rtlCol="0" anchor="t"/>
          <a:lstStyle/>
          <a:p>
            <a:pPr marL="0" indent="0" algn="l">
              <a:lnSpc>
                <a:spcPts val="2600"/>
              </a:lnSpc>
              <a:buNone/>
            </a:pPr>
            <a:r>
              <a:rPr lang="en-US" sz="1600" dirty="0">
                <a:solidFill>
                  <a:srgbClr val="000000"/>
                </a:solidFill>
                <a:latin typeface="Public Sans" pitchFamily="34" charset="0"/>
                <a:ea typeface="Public Sans" pitchFamily="34" charset="-122"/>
                <a:cs typeface="Public Sans" pitchFamily="34" charset="-120"/>
              </a:rPr>
              <a:t>The camera doorbell unit, capturing visuals and detecting interaction.</a:t>
            </a:r>
            <a:endParaRPr lang="en-US" sz="1600" dirty="0"/>
          </a:p>
        </p:txBody>
      </p:sp>
      <p:sp>
        <p:nvSpPr>
          <p:cNvPr id="7" name="Shape 5"/>
          <p:cNvSpPr/>
          <p:nvPr/>
        </p:nvSpPr>
        <p:spPr>
          <a:xfrm>
            <a:off x="4682966" y="2772847"/>
            <a:ext cx="3746421" cy="1963460"/>
          </a:xfrm>
          <a:prstGeom prst="roundRect">
            <a:avLst>
              <a:gd name="adj" fmla="val 4452"/>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sp>
      <p:sp>
        <p:nvSpPr>
          <p:cNvPr id="8" name="Text 6"/>
          <p:cNvSpPr/>
          <p:nvPr/>
        </p:nvSpPr>
        <p:spPr>
          <a:xfrm>
            <a:off x="4898707" y="2988588"/>
            <a:ext cx="2601635" cy="325160"/>
          </a:xfrm>
          <a:prstGeom prst="rect">
            <a:avLst/>
          </a:prstGeom>
          <a:noFill/>
        </p:spPr>
        <p:txBody>
          <a:bodyPr wrap="none" lIns="0" tIns="0" rIns="0" bIns="0" rtlCol="0" anchor="t"/>
          <a:lstStyle/>
          <a:p>
            <a:pPr marL="0" indent="0" algn="l">
              <a:lnSpc>
                <a:spcPts val="255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ESP32 Hub</a:t>
            </a:r>
            <a:endParaRPr lang="en-US" sz="2000" dirty="0"/>
          </a:p>
        </p:txBody>
      </p:sp>
      <p:sp>
        <p:nvSpPr>
          <p:cNvPr id="9" name="Text 7"/>
          <p:cNvSpPr/>
          <p:nvPr/>
        </p:nvSpPr>
        <p:spPr>
          <a:xfrm>
            <a:off x="4898707" y="3521869"/>
            <a:ext cx="3314938" cy="665798"/>
          </a:xfrm>
          <a:prstGeom prst="rect">
            <a:avLst/>
          </a:prstGeom>
          <a:noFill/>
        </p:spPr>
        <p:txBody>
          <a:bodyPr wrap="square" lIns="0" tIns="0" rIns="0" bIns="0" rtlCol="0" anchor="t"/>
          <a:lstStyle/>
          <a:p>
            <a:pPr marL="0" indent="0" algn="l">
              <a:lnSpc>
                <a:spcPts val="2600"/>
              </a:lnSpc>
              <a:buNone/>
            </a:pPr>
            <a:r>
              <a:rPr lang="en-US" sz="1600" dirty="0">
                <a:solidFill>
                  <a:srgbClr val="000000"/>
                </a:solidFill>
                <a:latin typeface="Public Sans" pitchFamily="34" charset="0"/>
                <a:ea typeface="Public Sans" pitchFamily="34" charset="-122"/>
                <a:cs typeface="Public Sans" pitchFamily="34" charset="-120"/>
              </a:rPr>
              <a:t>The local server and control unit, managing all system functions.</a:t>
            </a:r>
            <a:endParaRPr lang="en-US" sz="1600" dirty="0"/>
          </a:p>
        </p:txBody>
      </p:sp>
      <p:sp>
        <p:nvSpPr>
          <p:cNvPr id="10" name="Shape 8"/>
          <p:cNvSpPr/>
          <p:nvPr/>
        </p:nvSpPr>
        <p:spPr>
          <a:xfrm>
            <a:off x="728424" y="4944428"/>
            <a:ext cx="7700963" cy="1297662"/>
          </a:xfrm>
          <a:prstGeom prst="roundRect">
            <a:avLst>
              <a:gd name="adj" fmla="val 6736"/>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sp>
      <p:sp>
        <p:nvSpPr>
          <p:cNvPr id="11" name="Text 9"/>
          <p:cNvSpPr/>
          <p:nvPr/>
        </p:nvSpPr>
        <p:spPr>
          <a:xfrm>
            <a:off x="944166" y="5160169"/>
            <a:ext cx="2601635" cy="325160"/>
          </a:xfrm>
          <a:prstGeom prst="rect">
            <a:avLst/>
          </a:prstGeom>
          <a:noFill/>
        </p:spPr>
        <p:txBody>
          <a:bodyPr wrap="none" lIns="0" tIns="0" rIns="0" bIns="0" rtlCol="0" anchor="t"/>
          <a:lstStyle/>
          <a:p>
            <a:pPr marL="0" indent="0" algn="l">
              <a:lnSpc>
                <a:spcPts val="2550"/>
              </a:lnSpc>
              <a:buNone/>
            </a:pPr>
            <a:r>
              <a:rPr lang="en-US" sz="2000" dirty="0">
                <a:solidFill>
                  <a:srgbClr val="000000"/>
                </a:solidFill>
                <a:latin typeface="Playfair Display Semi Bold" pitchFamily="34" charset="0"/>
                <a:ea typeface="Playfair Display Semi Bold" pitchFamily="34" charset="-122"/>
                <a:cs typeface="Playfair Display Semi Bold" pitchFamily="34" charset="-120"/>
              </a:rPr>
              <a:t>Web Dashboard</a:t>
            </a:r>
            <a:endParaRPr lang="en-US" sz="2000" dirty="0"/>
          </a:p>
        </p:txBody>
      </p:sp>
      <p:sp>
        <p:nvSpPr>
          <p:cNvPr id="12" name="Text 10"/>
          <p:cNvSpPr/>
          <p:nvPr/>
        </p:nvSpPr>
        <p:spPr>
          <a:xfrm>
            <a:off x="944166" y="5693450"/>
            <a:ext cx="7269480" cy="332899"/>
          </a:xfrm>
          <a:prstGeom prst="rect">
            <a:avLst/>
          </a:prstGeom>
          <a:noFill/>
        </p:spPr>
        <p:txBody>
          <a:bodyPr wrap="none" lIns="0" tIns="0" rIns="0" bIns="0" rtlCol="0" anchor="t"/>
          <a:lstStyle/>
          <a:p>
            <a:pPr marL="0" indent="0" algn="l">
              <a:lnSpc>
                <a:spcPts val="2600"/>
              </a:lnSpc>
              <a:buNone/>
            </a:pPr>
            <a:r>
              <a:rPr lang="en-US" sz="1600" dirty="0">
                <a:solidFill>
                  <a:srgbClr val="000000"/>
                </a:solidFill>
                <a:latin typeface="Public Sans" pitchFamily="34" charset="0"/>
                <a:ea typeface="Public Sans" pitchFamily="34" charset="-122"/>
                <a:cs typeface="Public Sans" pitchFamily="34" charset="-120"/>
              </a:rPr>
              <a:t>A user-friendly interface for seamless interaction.</a:t>
            </a:r>
            <a:endParaRPr lang="en-US" sz="1600" dirty="0"/>
          </a:p>
        </p:txBody>
      </p:sp>
      <p:sp>
        <p:nvSpPr>
          <p:cNvPr id="13" name="Text 11"/>
          <p:cNvSpPr/>
          <p:nvPr/>
        </p:nvSpPr>
        <p:spPr>
          <a:xfrm>
            <a:off x="728424" y="6476167"/>
            <a:ext cx="7700963" cy="665798"/>
          </a:xfrm>
          <a:prstGeom prst="rect">
            <a:avLst/>
          </a:prstGeom>
          <a:noFill/>
        </p:spPr>
        <p:txBody>
          <a:bodyPr wrap="square" lIns="0" tIns="0" rIns="0" bIns="0" rtlCol="0" anchor="t"/>
          <a:lstStyle/>
          <a:p>
            <a:pPr marL="0" indent="0" algn="l">
              <a:lnSpc>
                <a:spcPts val="2600"/>
              </a:lnSpc>
              <a:buNone/>
            </a:pPr>
            <a:r>
              <a:rPr lang="en-US" sz="1600" dirty="0">
                <a:solidFill>
                  <a:srgbClr val="6F655D"/>
                </a:solidFill>
                <a:latin typeface="Public Sans" pitchFamily="34" charset="0"/>
                <a:ea typeface="Public Sans" pitchFamily="34" charset="-122"/>
                <a:cs typeface="Public Sans" pitchFamily="34" charset="-120"/>
              </a:rPr>
              <a:t>The system ensures real-time communication using </a:t>
            </a:r>
            <a:r>
              <a:rPr lang="en-US" sz="1600" dirty="0">
                <a:solidFill>
                  <a:srgbClr val="B05B5C"/>
                </a:solidFill>
                <a:latin typeface="Public Sans" pitchFamily="34" charset="0"/>
                <a:ea typeface="Public Sans" pitchFamily="34" charset="-122"/>
                <a:cs typeface="Public Sans" pitchFamily="34" charset="-120"/>
              </a:rPr>
              <a:t>HTTP and WebSockets</a:t>
            </a:r>
            <a:r>
              <a:rPr lang="en-US" sz="1600" dirty="0">
                <a:solidFill>
                  <a:srgbClr val="6F655D"/>
                </a:solidFill>
                <a:latin typeface="Public Sans" pitchFamily="34" charset="0"/>
                <a:ea typeface="Public Sans" pitchFamily="34" charset="-122"/>
                <a:cs typeface="Public Sans" pitchFamily="34" charset="-120"/>
              </a:rPr>
              <a:t>, all operating within a secure, local WiFi network established by the hub.</a:t>
            </a:r>
            <a:endParaRPr lang="en-US" sz="1600" dirty="0"/>
          </a:p>
        </p:txBody>
      </p:sp>
      <p:pic>
        <p:nvPicPr>
          <p:cNvPr id="14" name="Image 0" descr="preencoded.png"/>
          <p:cNvPicPr>
            <a:picLocks noChangeAspect="1"/>
          </p:cNvPicPr>
          <p:nvPr/>
        </p:nvPicPr>
        <p:blipFill>
          <a:blip r:embed="rId1"/>
          <a:stretch>
            <a:fillRect/>
          </a:stretch>
        </p:blipFill>
        <p:spPr>
          <a:xfrm>
            <a:off x="8944689" y="2772847"/>
            <a:ext cx="4964787" cy="4964787"/>
          </a:xfrm>
          <a:prstGeom prst="rect">
            <a:avLst/>
          </a:prstGeom>
        </p:spPr>
      </p:pic>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3515" y="395645"/>
            <a:ext cx="5920383" cy="449580"/>
          </a:xfrm>
          <a:prstGeom prst="rect">
            <a:avLst/>
          </a:prstGeom>
          <a:noFill/>
        </p:spPr>
        <p:txBody>
          <a:bodyPr wrap="none" lIns="0" tIns="0" rIns="0" bIns="0" rtlCol="0" anchor="t"/>
          <a:lstStyle/>
          <a:p>
            <a:pPr marL="0" indent="0" algn="l">
              <a:lnSpc>
                <a:spcPts val="3500"/>
              </a:lnSpc>
              <a:buNone/>
            </a:pPr>
            <a:r>
              <a:rPr lang="en-US" sz="2800" dirty="0">
                <a:solidFill>
                  <a:srgbClr val="4B6981"/>
                </a:solidFill>
                <a:latin typeface="Playfair Display Semi Bold" pitchFamily="34" charset="0"/>
                <a:ea typeface="Playfair Display Semi Bold" pitchFamily="34" charset="-122"/>
                <a:cs typeface="Playfair Display Semi Bold" pitchFamily="34" charset="-120"/>
              </a:rPr>
              <a:t>Distributed IoT System Architecture</a:t>
            </a:r>
            <a:endParaRPr lang="en-US" sz="2800" dirty="0"/>
          </a:p>
        </p:txBody>
      </p:sp>
      <p:sp>
        <p:nvSpPr>
          <p:cNvPr id="3" name="Text 1"/>
          <p:cNvSpPr/>
          <p:nvPr/>
        </p:nvSpPr>
        <p:spPr>
          <a:xfrm>
            <a:off x="503515" y="1132880"/>
            <a:ext cx="13623369" cy="230029"/>
          </a:xfrm>
          <a:prstGeom prst="rect">
            <a:avLst/>
          </a:prstGeom>
          <a:noFill/>
        </p:spPr>
        <p:txBody>
          <a:bodyPr wrap="none" lIns="0" tIns="0" rIns="0" bIns="0" rtlCol="0" anchor="t"/>
          <a:lstStyle/>
          <a:p>
            <a:pPr marL="0" indent="0" algn="l">
              <a:lnSpc>
                <a:spcPts val="1800"/>
              </a:lnSpc>
              <a:buNone/>
            </a:pPr>
            <a:r>
              <a:rPr lang="en-US" sz="1100" dirty="0">
                <a:solidFill>
                  <a:srgbClr val="6F655D"/>
                </a:solidFill>
                <a:latin typeface="Public Sans" pitchFamily="34" charset="0"/>
                <a:ea typeface="Public Sans" pitchFamily="34" charset="-122"/>
                <a:cs typeface="Public Sans" pitchFamily="34" charset="-120"/>
              </a:rPr>
              <a:t>Our system implements a </a:t>
            </a:r>
            <a:r>
              <a:rPr lang="en-US" sz="1100" dirty="0">
                <a:solidFill>
                  <a:srgbClr val="B05B5C"/>
                </a:solidFill>
                <a:latin typeface="Public Sans" pitchFamily="34" charset="0"/>
                <a:ea typeface="Public Sans" pitchFamily="34" charset="-122"/>
                <a:cs typeface="Public Sans" pitchFamily="34" charset="-120"/>
              </a:rPr>
              <a:t>distributed IoT architecture</a:t>
            </a:r>
            <a:r>
              <a:rPr lang="en-US" sz="1100" dirty="0">
                <a:solidFill>
                  <a:srgbClr val="6F655D"/>
                </a:solidFill>
                <a:latin typeface="Public Sans" pitchFamily="34" charset="0"/>
                <a:ea typeface="Public Sans" pitchFamily="34" charset="-122"/>
                <a:cs typeface="Public Sans" pitchFamily="34" charset="-120"/>
              </a:rPr>
              <a:t> for optimal performance, ensuring modularity, reliability, and scalability across all components.</a:t>
            </a:r>
            <a:endParaRPr lang="en-US" sz="1100" dirty="0"/>
          </a:p>
        </p:txBody>
      </p:sp>
      <p:pic>
        <p:nvPicPr>
          <p:cNvPr id="4" name="Image 0" descr="preencoded.png"/>
          <p:cNvPicPr>
            <a:picLocks noChangeAspect="1"/>
          </p:cNvPicPr>
          <p:nvPr/>
        </p:nvPicPr>
        <p:blipFill>
          <a:blip r:embed="rId1"/>
          <a:stretch>
            <a:fillRect/>
          </a:stretch>
        </p:blipFill>
        <p:spPr>
          <a:xfrm>
            <a:off x="1401128" y="1524714"/>
            <a:ext cx="11828026" cy="7321867"/>
          </a:xfrm>
          <a:prstGeom prst="rect">
            <a:avLst/>
          </a:prstGeom>
        </p:spPr>
      </p:pic>
      <p:sp>
        <p:nvSpPr>
          <p:cNvPr id="5" name="Text 2"/>
          <p:cNvSpPr/>
          <p:nvPr/>
        </p:nvSpPr>
        <p:spPr>
          <a:xfrm>
            <a:off x="1689733" y="5921518"/>
            <a:ext cx="2234207" cy="383153"/>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Web Clients</a:t>
            </a:r>
            <a:endParaRPr lang="en-US" sz="1350" dirty="0"/>
          </a:p>
        </p:txBody>
      </p:sp>
      <p:sp>
        <p:nvSpPr>
          <p:cNvPr id="6" name="Text 3"/>
          <p:cNvSpPr/>
          <p:nvPr/>
        </p:nvSpPr>
        <p:spPr>
          <a:xfrm>
            <a:off x="1689733" y="6413656"/>
            <a:ext cx="2234207" cy="919567"/>
          </a:xfrm>
          <a:prstGeom prst="rect">
            <a:avLst/>
          </a:prstGeom>
          <a:noFill/>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Phone or laptop view live video and audio.</a:t>
            </a:r>
            <a:endParaRPr lang="en-US" sz="1050" dirty="0"/>
          </a:p>
        </p:txBody>
      </p:sp>
      <p:sp>
        <p:nvSpPr>
          <p:cNvPr id="7" name="Text 4"/>
          <p:cNvSpPr/>
          <p:nvPr/>
        </p:nvSpPr>
        <p:spPr>
          <a:xfrm>
            <a:off x="1689733" y="1998032"/>
            <a:ext cx="2234207" cy="383153"/>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ESP32-CAM</a:t>
            </a:r>
            <a:endParaRPr lang="en-US" sz="1350" dirty="0"/>
          </a:p>
        </p:txBody>
      </p:sp>
      <p:sp>
        <p:nvSpPr>
          <p:cNvPr id="8" name="Text 5"/>
          <p:cNvSpPr/>
          <p:nvPr/>
        </p:nvSpPr>
        <p:spPr>
          <a:xfrm>
            <a:off x="1689733" y="2490171"/>
            <a:ext cx="2234207" cy="919567"/>
          </a:xfrm>
          <a:prstGeom prst="rect">
            <a:avLst/>
          </a:prstGeom>
          <a:noFill/>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Captures video and doorbell press events.</a:t>
            </a:r>
            <a:endParaRPr lang="en-US" sz="1050" dirty="0"/>
          </a:p>
        </p:txBody>
      </p:sp>
      <p:sp>
        <p:nvSpPr>
          <p:cNvPr id="9" name="Text 6"/>
          <p:cNvSpPr/>
          <p:nvPr/>
        </p:nvSpPr>
        <p:spPr>
          <a:xfrm>
            <a:off x="10694677" y="4640936"/>
            <a:ext cx="2234207" cy="383153"/>
          </a:xfrm>
          <a:prstGeom prst="rect">
            <a:avLst/>
          </a:prstGeom>
          <a:noFill/>
        </p:spPr>
        <p:txBody>
          <a:bodyPr wrap="none" lIns="0" tIns="0" rIns="0" bIns="0" rtlCol="0" anchor="t"/>
          <a:lstStyle/>
          <a:p>
            <a:pPr marL="0" indent="0" algn="l">
              <a:lnSpc>
                <a:spcPts val="1650"/>
              </a:lnSpc>
              <a:buNone/>
            </a:pPr>
            <a:r>
              <a:rPr lang="en-US" sz="1350" dirty="0">
                <a:solidFill>
                  <a:srgbClr val="6F655D"/>
                </a:solidFill>
                <a:latin typeface="Playfair Display Semi Bold" pitchFamily="34" charset="0"/>
                <a:ea typeface="Playfair Display Semi Bold" pitchFamily="34" charset="-122"/>
                <a:cs typeface="Playfair Display Semi Bold" pitchFamily="34" charset="-120"/>
              </a:rPr>
              <a:t>ESP32 Hub</a:t>
            </a:r>
            <a:endParaRPr lang="en-US" sz="1350" dirty="0"/>
          </a:p>
        </p:txBody>
      </p:sp>
      <p:sp>
        <p:nvSpPr>
          <p:cNvPr id="10" name="Text 7"/>
          <p:cNvSpPr/>
          <p:nvPr/>
        </p:nvSpPr>
        <p:spPr>
          <a:xfrm>
            <a:off x="10694677" y="5133075"/>
            <a:ext cx="2234207" cy="1226089"/>
          </a:xfrm>
          <a:prstGeom prst="rect">
            <a:avLst/>
          </a:prstGeom>
          <a:noFill/>
        </p:spPr>
        <p:txBody>
          <a:bodyPr wrap="square" lIns="0" tIns="0" rIns="0" bIns="0" rtlCol="0" anchor="t"/>
          <a:lstStyle/>
          <a:p>
            <a:pPr marL="0" indent="0" algn="l">
              <a:lnSpc>
                <a:spcPts val="1350"/>
              </a:lnSpc>
              <a:buNone/>
            </a:pPr>
            <a:r>
              <a:rPr lang="en-US" sz="1050" dirty="0">
                <a:solidFill>
                  <a:srgbClr val="6F655D"/>
                </a:solidFill>
                <a:latin typeface="Public Sans" pitchFamily="34" charset="0"/>
                <a:ea typeface="Public Sans" pitchFamily="34" charset="-122"/>
                <a:cs typeface="Public Sans" pitchFamily="34" charset="-120"/>
              </a:rPr>
              <a:t>Receives events, manages notifications and audio.</a:t>
            </a:r>
            <a:endParaRPr lang="en-US" sz="1050" dirty="0"/>
          </a:p>
        </p:txBody>
      </p:sp>
      <p:sp>
        <p:nvSpPr>
          <p:cNvPr id="11" name="Text 8"/>
          <p:cNvSpPr/>
          <p:nvPr/>
        </p:nvSpPr>
        <p:spPr>
          <a:xfrm>
            <a:off x="503515" y="9008388"/>
            <a:ext cx="13623369" cy="460057"/>
          </a:xfrm>
          <a:prstGeom prst="rect">
            <a:avLst/>
          </a:prstGeom>
          <a:noFill/>
        </p:spPr>
        <p:txBody>
          <a:bodyPr wrap="square" lIns="0" tIns="0" rIns="0" bIns="0" rtlCol="0" anchor="t"/>
          <a:lstStyle/>
          <a:p>
            <a:pPr marL="0" indent="0" algn="l">
              <a:lnSpc>
                <a:spcPts val="1800"/>
              </a:lnSpc>
              <a:buNone/>
            </a:pPr>
            <a:r>
              <a:rPr lang="en-US" sz="1100" dirty="0">
                <a:solidFill>
                  <a:srgbClr val="6F655D"/>
                </a:solidFill>
                <a:latin typeface="Public Sans" pitchFamily="34" charset="0"/>
                <a:ea typeface="Public Sans" pitchFamily="34" charset="-122"/>
                <a:cs typeface="Public Sans" pitchFamily="34" charset="-120"/>
              </a:rPr>
              <a:t>This setup allows the ESP32-CAM to handle video and button presses, sending events to the ESP32 Hub. The Hub then coordinates notifications, audio, and the web interface, which users access to view live video and engage in audio communication.</a:t>
            </a:r>
            <a:endParaRPr lang="en-US" sz="110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191816"/>
            <a:ext cx="7106483" cy="708779"/>
          </a:xfrm>
          <a:prstGeom prst="rect">
            <a:avLst/>
          </a:prstGeom>
          <a:noFill/>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Key Hardware Components</a:t>
            </a:r>
            <a:endParaRPr lang="en-US" sz="4450" dirty="0"/>
          </a:p>
        </p:txBody>
      </p:sp>
      <p:sp>
        <p:nvSpPr>
          <p:cNvPr id="3" name="Text 1"/>
          <p:cNvSpPr/>
          <p:nvPr/>
        </p:nvSpPr>
        <p:spPr>
          <a:xfrm>
            <a:off x="793790" y="2354223"/>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smart doorbell system is built using readily available, low-cost hardware components, making it accessible for DIY enthusiasts and developers.</a:t>
            </a:r>
            <a:endParaRPr lang="en-US" sz="1750" dirty="0"/>
          </a:p>
        </p:txBody>
      </p:sp>
      <p:sp>
        <p:nvSpPr>
          <p:cNvPr id="4" name="Text 2"/>
          <p:cNvSpPr/>
          <p:nvPr/>
        </p:nvSpPr>
        <p:spPr>
          <a:xfrm>
            <a:off x="793790" y="35619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ESP32-CAM</a:t>
            </a:r>
            <a:endParaRPr lang="en-US" sz="2200" dirty="0"/>
          </a:p>
        </p:txBody>
      </p:sp>
      <p:sp>
        <p:nvSpPr>
          <p:cNvPr id="5" name="Text 3"/>
          <p:cNvSpPr/>
          <p:nvPr/>
        </p:nvSpPr>
        <p:spPr>
          <a:xfrm>
            <a:off x="793790" y="4052411"/>
            <a:ext cx="3048000" cy="1088708"/>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Camera module, processing unit, and doorbell button interface.</a:t>
            </a:r>
            <a:endParaRPr lang="en-US" sz="1750" dirty="0"/>
          </a:p>
        </p:txBody>
      </p:sp>
      <p:sp>
        <p:nvSpPr>
          <p:cNvPr id="6" name="Text 4"/>
          <p:cNvSpPr/>
          <p:nvPr/>
        </p:nvSpPr>
        <p:spPr>
          <a:xfrm>
            <a:off x="4125278" y="35619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ESP32 Dev Board</a:t>
            </a:r>
            <a:endParaRPr lang="en-US" sz="2200" dirty="0"/>
          </a:p>
        </p:txBody>
      </p:sp>
      <p:sp>
        <p:nvSpPr>
          <p:cNvPr id="7" name="Text 5"/>
          <p:cNvSpPr/>
          <p:nvPr/>
        </p:nvSpPr>
        <p:spPr>
          <a:xfrm>
            <a:off x="4125278" y="4052411"/>
            <a:ext cx="3048119"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central hub/server unit for network and control.</a:t>
            </a:r>
            <a:endParaRPr lang="en-US" sz="1750" dirty="0"/>
          </a:p>
        </p:txBody>
      </p:sp>
      <p:sp>
        <p:nvSpPr>
          <p:cNvPr id="8" name="Text 6"/>
          <p:cNvSpPr/>
          <p:nvPr/>
        </p:nvSpPr>
        <p:spPr>
          <a:xfrm>
            <a:off x="7456884" y="35619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OV2640 Camera</a:t>
            </a:r>
            <a:endParaRPr lang="en-US" sz="2200" dirty="0"/>
          </a:p>
        </p:txBody>
      </p:sp>
      <p:sp>
        <p:nvSpPr>
          <p:cNvPr id="9" name="Text 7"/>
          <p:cNvSpPr/>
          <p:nvPr/>
        </p:nvSpPr>
        <p:spPr>
          <a:xfrm>
            <a:off x="7456884" y="4052411"/>
            <a:ext cx="3048119"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Captures high-quality live video streams.</a:t>
            </a:r>
            <a:endParaRPr lang="en-US" sz="1750" dirty="0"/>
          </a:p>
        </p:txBody>
      </p:sp>
      <p:sp>
        <p:nvSpPr>
          <p:cNvPr id="10" name="Text 8"/>
          <p:cNvSpPr/>
          <p:nvPr/>
        </p:nvSpPr>
        <p:spPr>
          <a:xfrm>
            <a:off x="10788491" y="35619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Microphone</a:t>
            </a:r>
            <a:endParaRPr lang="en-US" sz="2200" dirty="0"/>
          </a:p>
        </p:txBody>
      </p:sp>
      <p:sp>
        <p:nvSpPr>
          <p:cNvPr id="11" name="Text 9"/>
          <p:cNvSpPr/>
          <p:nvPr/>
        </p:nvSpPr>
        <p:spPr>
          <a:xfrm>
            <a:off x="10788491" y="4052411"/>
            <a:ext cx="3048119"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Enables clear visitor audio input.</a:t>
            </a:r>
            <a:endParaRPr lang="en-US" sz="1750" dirty="0"/>
          </a:p>
        </p:txBody>
      </p:sp>
      <p:sp>
        <p:nvSpPr>
          <p:cNvPr id="12" name="Text 10"/>
          <p:cNvSpPr/>
          <p:nvPr/>
        </p:nvSpPr>
        <p:spPr>
          <a:xfrm>
            <a:off x="793790" y="582156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Speaker</a:t>
            </a:r>
            <a:endParaRPr lang="en-US" sz="2200" dirty="0"/>
          </a:p>
        </p:txBody>
      </p:sp>
      <p:sp>
        <p:nvSpPr>
          <p:cNvPr id="13" name="Text 11"/>
          <p:cNvSpPr/>
          <p:nvPr/>
        </p:nvSpPr>
        <p:spPr>
          <a:xfrm>
            <a:off x="793790" y="6311979"/>
            <a:ext cx="3048000"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Delivers two-way audio and doorbell chime.</a:t>
            </a:r>
            <a:endParaRPr lang="en-US" sz="1750" dirty="0"/>
          </a:p>
        </p:txBody>
      </p:sp>
      <p:sp>
        <p:nvSpPr>
          <p:cNvPr id="14" name="Text 12"/>
          <p:cNvSpPr/>
          <p:nvPr/>
        </p:nvSpPr>
        <p:spPr>
          <a:xfrm>
            <a:off x="4125278" y="582156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Push Button</a:t>
            </a:r>
            <a:endParaRPr lang="en-US" sz="2200" dirty="0"/>
          </a:p>
        </p:txBody>
      </p:sp>
      <p:sp>
        <p:nvSpPr>
          <p:cNvPr id="15" name="Text 13"/>
          <p:cNvSpPr/>
          <p:nvPr/>
        </p:nvSpPr>
        <p:spPr>
          <a:xfrm>
            <a:off x="4125278" y="6311979"/>
            <a:ext cx="3048119" cy="725805"/>
          </a:xfrm>
          <a:prstGeom prst="rect">
            <a:avLst/>
          </a:prstGeom>
          <a:noFill/>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physical trigger for doorbell events.</a:t>
            </a:r>
            <a:endParaRPr lang="en-US" sz="175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6395" y="539234"/>
            <a:ext cx="7947779" cy="612815"/>
          </a:xfrm>
          <a:prstGeom prst="rect">
            <a:avLst/>
          </a:prstGeom>
          <a:noFill/>
        </p:spPr>
        <p:txBody>
          <a:bodyPr wrap="none" lIns="0" tIns="0" rIns="0" bIns="0" rtlCol="0" anchor="t"/>
          <a:lstStyle/>
          <a:p>
            <a:pPr marL="0" indent="0" algn="l">
              <a:lnSpc>
                <a:spcPts val="4800"/>
              </a:lnSpc>
              <a:buNone/>
            </a:pPr>
            <a:r>
              <a:rPr lang="en-US" sz="3850" dirty="0">
                <a:solidFill>
                  <a:srgbClr val="4B6981"/>
                </a:solidFill>
                <a:latin typeface="Playfair Display Semi Bold" pitchFamily="34" charset="0"/>
                <a:ea typeface="Playfair Display Semi Bold" pitchFamily="34" charset="-122"/>
                <a:cs typeface="Playfair Display Semi Bold" pitchFamily="34" charset="-120"/>
              </a:rPr>
              <a:t>Software &amp; Technologies Employed</a:t>
            </a:r>
            <a:endParaRPr lang="en-US" sz="3850" dirty="0"/>
          </a:p>
        </p:txBody>
      </p:sp>
      <p:sp>
        <p:nvSpPr>
          <p:cNvPr id="3" name="Text 1"/>
          <p:cNvSpPr/>
          <p:nvPr/>
        </p:nvSpPr>
        <p:spPr>
          <a:xfrm>
            <a:off x="686395" y="1544241"/>
            <a:ext cx="13257609"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The project's development relies on a robust stack of software and communication technologies, ensuring efficient and real-time operations.</a:t>
            </a:r>
            <a:endParaRPr lang="en-US" sz="1500" dirty="0"/>
          </a:p>
        </p:txBody>
      </p:sp>
      <p:sp>
        <p:nvSpPr>
          <p:cNvPr id="4" name="Shape 2"/>
          <p:cNvSpPr/>
          <p:nvPr>
            <p:custDataLst>
              <p:tags r:id="rId1"/>
            </p:custDataLst>
          </p:nvPr>
        </p:nvSpPr>
        <p:spPr>
          <a:xfrm>
            <a:off x="686395" y="2372678"/>
            <a:ext cx="6530697" cy="1446967"/>
          </a:xfrm>
          <a:prstGeom prst="roundRect">
            <a:avLst>
              <a:gd name="adj" fmla="val 7583"/>
            </a:avLst>
          </a:prstGeom>
          <a:solidFill>
            <a:srgbClr val="FFFAF6"/>
          </a:solidFill>
          <a:effectLst>
            <a:outerShdw dist="17780" dir="2700000" algn="bl" rotWithShape="0">
              <a:srgbClr val="E1C2C2">
                <a:alpha val="100000"/>
              </a:srgbClr>
            </a:outerShdw>
          </a:effectLst>
        </p:spPr>
      </p:sp>
      <p:sp>
        <p:nvSpPr>
          <p:cNvPr id="5" name="Shape 3"/>
          <p:cNvSpPr/>
          <p:nvPr>
            <p:custDataLst>
              <p:tags r:id="rId2"/>
            </p:custDataLst>
          </p:nvPr>
        </p:nvSpPr>
        <p:spPr>
          <a:xfrm>
            <a:off x="686395" y="2349818"/>
            <a:ext cx="6530697" cy="91440"/>
          </a:xfrm>
          <a:prstGeom prst="roundRect">
            <a:avLst>
              <a:gd name="adj" fmla="val 90085"/>
            </a:avLst>
          </a:prstGeom>
          <a:solidFill>
            <a:srgbClr val="E1C2C2"/>
          </a:solidFill>
        </p:spPr>
      </p:sp>
      <p:sp>
        <p:nvSpPr>
          <p:cNvPr id="6" name="Shape 4"/>
          <p:cNvSpPr/>
          <p:nvPr>
            <p:custDataLst>
              <p:tags r:id="rId3"/>
            </p:custDataLst>
          </p:nvPr>
        </p:nvSpPr>
        <p:spPr>
          <a:xfrm>
            <a:off x="3657540" y="2078593"/>
            <a:ext cx="588288" cy="588288"/>
          </a:xfrm>
          <a:prstGeom prst="roundRect">
            <a:avLst>
              <a:gd name="adj" fmla="val 155434"/>
            </a:avLst>
          </a:prstGeom>
          <a:solidFill>
            <a:srgbClr val="E1C2C2">
              <a:alpha val="50000"/>
            </a:srgbClr>
          </a:solidFill>
        </p:spPr>
      </p:sp>
      <p:sp>
        <p:nvSpPr>
          <p:cNvPr id="7" name="Text 5"/>
          <p:cNvSpPr/>
          <p:nvPr>
            <p:custDataLst>
              <p:tags r:id="rId4"/>
            </p:custDataLst>
          </p:nvPr>
        </p:nvSpPr>
        <p:spPr>
          <a:xfrm>
            <a:off x="3833991" y="2225635"/>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850" dirty="0"/>
          </a:p>
        </p:txBody>
      </p:sp>
      <p:sp>
        <p:nvSpPr>
          <p:cNvPr id="8" name="Text 6"/>
          <p:cNvSpPr/>
          <p:nvPr>
            <p:custDataLst>
              <p:tags r:id="rId5"/>
            </p:custDataLst>
          </p:nvPr>
        </p:nvSpPr>
        <p:spPr>
          <a:xfrm>
            <a:off x="905351" y="2862977"/>
            <a:ext cx="2451497"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Arduino / ESP32 SDK</a:t>
            </a:r>
            <a:endParaRPr lang="en-US" sz="1900" dirty="0"/>
          </a:p>
        </p:txBody>
      </p:sp>
      <p:sp>
        <p:nvSpPr>
          <p:cNvPr id="9" name="Text 7"/>
          <p:cNvSpPr/>
          <p:nvPr>
            <p:custDataLst>
              <p:tags r:id="rId6"/>
            </p:custDataLst>
          </p:nvPr>
        </p:nvSpPr>
        <p:spPr>
          <a:xfrm>
            <a:off x="905351" y="3286958"/>
            <a:ext cx="6092785"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For efficient firmware development and hardware interaction.</a:t>
            </a:r>
            <a:endParaRPr lang="en-US" sz="1500" dirty="0"/>
          </a:p>
        </p:txBody>
      </p:sp>
      <p:sp>
        <p:nvSpPr>
          <p:cNvPr id="10" name="Shape 8"/>
          <p:cNvSpPr/>
          <p:nvPr>
            <p:custDataLst>
              <p:tags r:id="rId7"/>
            </p:custDataLst>
          </p:nvPr>
        </p:nvSpPr>
        <p:spPr>
          <a:xfrm>
            <a:off x="7413188" y="2372678"/>
            <a:ext cx="6530816" cy="1446967"/>
          </a:xfrm>
          <a:prstGeom prst="roundRect">
            <a:avLst>
              <a:gd name="adj" fmla="val 7583"/>
            </a:avLst>
          </a:prstGeom>
          <a:solidFill>
            <a:srgbClr val="FFFAF6"/>
          </a:solidFill>
          <a:effectLst>
            <a:outerShdw dist="17780" dir="2700000" algn="bl" rotWithShape="0">
              <a:srgbClr val="CCC4EC">
                <a:alpha val="100000"/>
              </a:srgbClr>
            </a:outerShdw>
          </a:effectLst>
        </p:spPr>
      </p:sp>
      <p:sp>
        <p:nvSpPr>
          <p:cNvPr id="11" name="Shape 9"/>
          <p:cNvSpPr/>
          <p:nvPr>
            <p:custDataLst>
              <p:tags r:id="rId8"/>
            </p:custDataLst>
          </p:nvPr>
        </p:nvSpPr>
        <p:spPr>
          <a:xfrm>
            <a:off x="7413188" y="2349818"/>
            <a:ext cx="6530816" cy="91440"/>
          </a:xfrm>
          <a:prstGeom prst="roundRect">
            <a:avLst>
              <a:gd name="adj" fmla="val 90085"/>
            </a:avLst>
          </a:prstGeom>
          <a:solidFill>
            <a:srgbClr val="CCC4EC"/>
          </a:solidFill>
        </p:spPr>
      </p:sp>
      <p:sp>
        <p:nvSpPr>
          <p:cNvPr id="12" name="Shape 10"/>
          <p:cNvSpPr/>
          <p:nvPr>
            <p:custDataLst>
              <p:tags r:id="rId9"/>
            </p:custDataLst>
          </p:nvPr>
        </p:nvSpPr>
        <p:spPr>
          <a:xfrm>
            <a:off x="10384453" y="2078593"/>
            <a:ext cx="588288" cy="588288"/>
          </a:xfrm>
          <a:prstGeom prst="roundRect">
            <a:avLst>
              <a:gd name="adj" fmla="val 155434"/>
            </a:avLst>
          </a:prstGeom>
          <a:solidFill>
            <a:srgbClr val="CCC4EC">
              <a:alpha val="50000"/>
            </a:srgbClr>
          </a:solidFill>
        </p:spPr>
      </p:sp>
      <p:sp>
        <p:nvSpPr>
          <p:cNvPr id="13" name="Text 11"/>
          <p:cNvSpPr/>
          <p:nvPr>
            <p:custDataLst>
              <p:tags r:id="rId10"/>
            </p:custDataLst>
          </p:nvPr>
        </p:nvSpPr>
        <p:spPr>
          <a:xfrm>
            <a:off x="10560903" y="2225635"/>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1850" dirty="0"/>
          </a:p>
        </p:txBody>
      </p:sp>
      <p:sp>
        <p:nvSpPr>
          <p:cNvPr id="14" name="Text 12"/>
          <p:cNvSpPr/>
          <p:nvPr>
            <p:custDataLst>
              <p:tags r:id="rId11"/>
            </p:custDataLst>
          </p:nvPr>
        </p:nvSpPr>
        <p:spPr>
          <a:xfrm>
            <a:off x="7632144" y="2862977"/>
            <a:ext cx="2535079"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WiFi (SoftAP)</a:t>
            </a:r>
            <a:endParaRPr lang="en-US" sz="1900" dirty="0"/>
          </a:p>
        </p:txBody>
      </p:sp>
      <p:sp>
        <p:nvSpPr>
          <p:cNvPr id="15" name="Text 13"/>
          <p:cNvSpPr/>
          <p:nvPr>
            <p:custDataLst>
              <p:tags r:id="rId12"/>
            </p:custDataLst>
          </p:nvPr>
        </p:nvSpPr>
        <p:spPr>
          <a:xfrm>
            <a:off x="7632144" y="3286958"/>
            <a:ext cx="6092904"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Access Point networking for flexible connectivity.</a:t>
            </a:r>
            <a:endParaRPr lang="en-US" sz="1500" dirty="0"/>
          </a:p>
        </p:txBody>
      </p:sp>
      <p:sp>
        <p:nvSpPr>
          <p:cNvPr id="16" name="Shape 14"/>
          <p:cNvSpPr/>
          <p:nvPr>
            <p:custDataLst>
              <p:tags r:id="rId13"/>
            </p:custDataLst>
          </p:nvPr>
        </p:nvSpPr>
        <p:spPr>
          <a:xfrm>
            <a:off x="686395" y="4309824"/>
            <a:ext cx="6530697" cy="1446967"/>
          </a:xfrm>
          <a:prstGeom prst="roundRect">
            <a:avLst>
              <a:gd name="adj" fmla="val 7583"/>
            </a:avLst>
          </a:prstGeom>
          <a:solidFill>
            <a:srgbClr val="FFFAF6"/>
          </a:solidFill>
          <a:effectLst>
            <a:outerShdw dist="17780" dir="2700000" algn="bl" rotWithShape="0">
              <a:srgbClr val="B4DAE4">
                <a:alpha val="100000"/>
              </a:srgbClr>
            </a:outerShdw>
          </a:effectLst>
        </p:spPr>
      </p:sp>
      <p:sp>
        <p:nvSpPr>
          <p:cNvPr id="17" name="Shape 15"/>
          <p:cNvSpPr/>
          <p:nvPr>
            <p:custDataLst>
              <p:tags r:id="rId14"/>
            </p:custDataLst>
          </p:nvPr>
        </p:nvSpPr>
        <p:spPr>
          <a:xfrm>
            <a:off x="686395" y="4286964"/>
            <a:ext cx="6530697" cy="91440"/>
          </a:xfrm>
          <a:prstGeom prst="roundRect">
            <a:avLst>
              <a:gd name="adj" fmla="val 90085"/>
            </a:avLst>
          </a:prstGeom>
          <a:solidFill>
            <a:srgbClr val="B4DAE4"/>
          </a:solidFill>
        </p:spPr>
      </p:sp>
      <p:sp>
        <p:nvSpPr>
          <p:cNvPr id="18" name="Shape 16"/>
          <p:cNvSpPr/>
          <p:nvPr>
            <p:custDataLst>
              <p:tags r:id="rId15"/>
            </p:custDataLst>
          </p:nvPr>
        </p:nvSpPr>
        <p:spPr>
          <a:xfrm>
            <a:off x="3657540" y="4015740"/>
            <a:ext cx="588288" cy="588288"/>
          </a:xfrm>
          <a:prstGeom prst="roundRect">
            <a:avLst>
              <a:gd name="adj" fmla="val 155434"/>
            </a:avLst>
          </a:prstGeom>
          <a:solidFill>
            <a:srgbClr val="B4DAE4">
              <a:alpha val="50000"/>
            </a:srgbClr>
          </a:solidFill>
        </p:spPr>
      </p:sp>
      <p:sp>
        <p:nvSpPr>
          <p:cNvPr id="19" name="Text 17"/>
          <p:cNvSpPr/>
          <p:nvPr>
            <p:custDataLst>
              <p:tags r:id="rId16"/>
            </p:custDataLst>
          </p:nvPr>
        </p:nvSpPr>
        <p:spPr>
          <a:xfrm>
            <a:off x="3833991" y="4162782"/>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850" dirty="0"/>
          </a:p>
        </p:txBody>
      </p:sp>
      <p:sp>
        <p:nvSpPr>
          <p:cNvPr id="20" name="Text 18"/>
          <p:cNvSpPr/>
          <p:nvPr>
            <p:custDataLst>
              <p:tags r:id="rId17"/>
            </p:custDataLst>
          </p:nvPr>
        </p:nvSpPr>
        <p:spPr>
          <a:xfrm>
            <a:off x="905351" y="4800124"/>
            <a:ext cx="2451497"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HTTP</a:t>
            </a:r>
            <a:endParaRPr lang="en-US" sz="1900" dirty="0"/>
          </a:p>
        </p:txBody>
      </p:sp>
      <p:sp>
        <p:nvSpPr>
          <p:cNvPr id="21" name="Text 19"/>
          <p:cNvSpPr/>
          <p:nvPr>
            <p:custDataLst>
              <p:tags r:id="rId18"/>
            </p:custDataLst>
          </p:nvPr>
        </p:nvSpPr>
        <p:spPr>
          <a:xfrm>
            <a:off x="905351" y="5224105"/>
            <a:ext cx="6092785"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Protocol for reliable doorbell event signaling.</a:t>
            </a:r>
            <a:endParaRPr lang="en-US" sz="1500" dirty="0"/>
          </a:p>
        </p:txBody>
      </p:sp>
      <p:sp>
        <p:nvSpPr>
          <p:cNvPr id="22" name="Shape 20"/>
          <p:cNvSpPr/>
          <p:nvPr>
            <p:custDataLst>
              <p:tags r:id="rId19"/>
            </p:custDataLst>
          </p:nvPr>
        </p:nvSpPr>
        <p:spPr>
          <a:xfrm>
            <a:off x="7413188" y="4309824"/>
            <a:ext cx="6530816" cy="1446967"/>
          </a:xfrm>
          <a:prstGeom prst="roundRect">
            <a:avLst>
              <a:gd name="adj" fmla="val 7583"/>
            </a:avLst>
          </a:prstGeom>
          <a:solidFill>
            <a:srgbClr val="FFFAF6"/>
          </a:solidFill>
          <a:effectLst>
            <a:outerShdw dist="17780" dir="2700000" algn="bl" rotWithShape="0">
              <a:srgbClr val="E1C2C2">
                <a:alpha val="100000"/>
              </a:srgbClr>
            </a:outerShdw>
          </a:effectLst>
        </p:spPr>
      </p:sp>
      <p:sp>
        <p:nvSpPr>
          <p:cNvPr id="23" name="Shape 21"/>
          <p:cNvSpPr/>
          <p:nvPr>
            <p:custDataLst>
              <p:tags r:id="rId20"/>
            </p:custDataLst>
          </p:nvPr>
        </p:nvSpPr>
        <p:spPr>
          <a:xfrm>
            <a:off x="7413188" y="4286964"/>
            <a:ext cx="6530816" cy="91440"/>
          </a:xfrm>
          <a:prstGeom prst="roundRect">
            <a:avLst>
              <a:gd name="adj" fmla="val 90085"/>
            </a:avLst>
          </a:prstGeom>
          <a:solidFill>
            <a:srgbClr val="E1C2C2"/>
          </a:solidFill>
        </p:spPr>
      </p:sp>
      <p:sp>
        <p:nvSpPr>
          <p:cNvPr id="24" name="Shape 22"/>
          <p:cNvSpPr/>
          <p:nvPr>
            <p:custDataLst>
              <p:tags r:id="rId21"/>
            </p:custDataLst>
          </p:nvPr>
        </p:nvSpPr>
        <p:spPr>
          <a:xfrm>
            <a:off x="10384453" y="4015740"/>
            <a:ext cx="588288" cy="588288"/>
          </a:xfrm>
          <a:prstGeom prst="roundRect">
            <a:avLst>
              <a:gd name="adj" fmla="val 155434"/>
            </a:avLst>
          </a:prstGeom>
          <a:solidFill>
            <a:srgbClr val="E1C2C2">
              <a:alpha val="50000"/>
            </a:srgbClr>
          </a:solidFill>
        </p:spPr>
      </p:sp>
      <p:sp>
        <p:nvSpPr>
          <p:cNvPr id="25" name="Text 23"/>
          <p:cNvSpPr/>
          <p:nvPr>
            <p:custDataLst>
              <p:tags r:id="rId22"/>
            </p:custDataLst>
          </p:nvPr>
        </p:nvSpPr>
        <p:spPr>
          <a:xfrm>
            <a:off x="10560903" y="4162782"/>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1850" dirty="0"/>
          </a:p>
        </p:txBody>
      </p:sp>
      <p:sp>
        <p:nvSpPr>
          <p:cNvPr id="26" name="Text 24"/>
          <p:cNvSpPr/>
          <p:nvPr>
            <p:custDataLst>
              <p:tags r:id="rId23"/>
            </p:custDataLst>
          </p:nvPr>
        </p:nvSpPr>
        <p:spPr>
          <a:xfrm>
            <a:off x="7632144" y="4800124"/>
            <a:ext cx="2451497"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WebSockets</a:t>
            </a:r>
            <a:endParaRPr lang="en-US" sz="1900" dirty="0"/>
          </a:p>
        </p:txBody>
      </p:sp>
      <p:sp>
        <p:nvSpPr>
          <p:cNvPr id="27" name="Text 25"/>
          <p:cNvSpPr/>
          <p:nvPr>
            <p:custDataLst>
              <p:tags r:id="rId24"/>
            </p:custDataLst>
          </p:nvPr>
        </p:nvSpPr>
        <p:spPr>
          <a:xfrm>
            <a:off x="7632144" y="5224105"/>
            <a:ext cx="6092904"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Enables real-time, persistent communication.</a:t>
            </a:r>
            <a:endParaRPr lang="en-US" sz="1500" dirty="0"/>
          </a:p>
        </p:txBody>
      </p:sp>
      <p:sp>
        <p:nvSpPr>
          <p:cNvPr id="28" name="Shape 26"/>
          <p:cNvSpPr/>
          <p:nvPr>
            <p:custDataLst>
              <p:tags r:id="rId25"/>
            </p:custDataLst>
          </p:nvPr>
        </p:nvSpPr>
        <p:spPr>
          <a:xfrm>
            <a:off x="686395" y="6246971"/>
            <a:ext cx="6530697" cy="1446967"/>
          </a:xfrm>
          <a:prstGeom prst="roundRect">
            <a:avLst>
              <a:gd name="adj" fmla="val 7583"/>
            </a:avLst>
          </a:prstGeom>
          <a:solidFill>
            <a:srgbClr val="FFFAF6"/>
          </a:solidFill>
          <a:effectLst>
            <a:outerShdw dist="17780" dir="2700000" algn="bl" rotWithShape="0">
              <a:srgbClr val="CCC4EC">
                <a:alpha val="100000"/>
              </a:srgbClr>
            </a:outerShdw>
          </a:effectLst>
        </p:spPr>
      </p:sp>
      <p:sp>
        <p:nvSpPr>
          <p:cNvPr id="29" name="Shape 27"/>
          <p:cNvSpPr/>
          <p:nvPr>
            <p:custDataLst>
              <p:tags r:id="rId26"/>
            </p:custDataLst>
          </p:nvPr>
        </p:nvSpPr>
        <p:spPr>
          <a:xfrm>
            <a:off x="686395" y="6224111"/>
            <a:ext cx="6530697" cy="91440"/>
          </a:xfrm>
          <a:prstGeom prst="roundRect">
            <a:avLst>
              <a:gd name="adj" fmla="val 90085"/>
            </a:avLst>
          </a:prstGeom>
          <a:solidFill>
            <a:srgbClr val="CCC4EC"/>
          </a:solidFill>
        </p:spPr>
      </p:sp>
      <p:sp>
        <p:nvSpPr>
          <p:cNvPr id="30" name="Shape 28"/>
          <p:cNvSpPr/>
          <p:nvPr>
            <p:custDataLst>
              <p:tags r:id="rId27"/>
            </p:custDataLst>
          </p:nvPr>
        </p:nvSpPr>
        <p:spPr>
          <a:xfrm>
            <a:off x="3657540" y="5952887"/>
            <a:ext cx="588288" cy="588288"/>
          </a:xfrm>
          <a:prstGeom prst="roundRect">
            <a:avLst>
              <a:gd name="adj" fmla="val 155434"/>
            </a:avLst>
          </a:prstGeom>
          <a:solidFill>
            <a:srgbClr val="CCC4EC">
              <a:alpha val="50000"/>
            </a:srgbClr>
          </a:solidFill>
        </p:spPr>
      </p:sp>
      <p:sp>
        <p:nvSpPr>
          <p:cNvPr id="31" name="Text 29"/>
          <p:cNvSpPr/>
          <p:nvPr>
            <p:custDataLst>
              <p:tags r:id="rId28"/>
            </p:custDataLst>
          </p:nvPr>
        </p:nvSpPr>
        <p:spPr>
          <a:xfrm>
            <a:off x="3833991" y="6099929"/>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5</a:t>
            </a:r>
            <a:endParaRPr lang="en-US" sz="1850" dirty="0"/>
          </a:p>
        </p:txBody>
      </p:sp>
      <p:sp>
        <p:nvSpPr>
          <p:cNvPr id="32" name="Text 30"/>
          <p:cNvSpPr/>
          <p:nvPr>
            <p:custDataLst>
              <p:tags r:id="rId29"/>
            </p:custDataLst>
          </p:nvPr>
        </p:nvSpPr>
        <p:spPr>
          <a:xfrm>
            <a:off x="905351" y="6737271"/>
            <a:ext cx="2551509"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HTML, JavaScript</a:t>
            </a:r>
            <a:endParaRPr lang="en-US" sz="1900" dirty="0"/>
          </a:p>
        </p:txBody>
      </p:sp>
      <p:sp>
        <p:nvSpPr>
          <p:cNvPr id="33" name="Text 31"/>
          <p:cNvSpPr/>
          <p:nvPr>
            <p:custDataLst>
              <p:tags r:id="rId30"/>
            </p:custDataLst>
          </p:nvPr>
        </p:nvSpPr>
        <p:spPr>
          <a:xfrm>
            <a:off x="905351" y="7161252"/>
            <a:ext cx="6092785"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Powers the dynamic and responsive web interface.</a:t>
            </a:r>
            <a:endParaRPr lang="en-US" sz="1500" dirty="0"/>
          </a:p>
        </p:txBody>
      </p:sp>
      <p:sp>
        <p:nvSpPr>
          <p:cNvPr id="34" name="Shape 32"/>
          <p:cNvSpPr/>
          <p:nvPr>
            <p:custDataLst>
              <p:tags r:id="rId31"/>
            </p:custDataLst>
          </p:nvPr>
        </p:nvSpPr>
        <p:spPr>
          <a:xfrm>
            <a:off x="7413188" y="6246971"/>
            <a:ext cx="6530816" cy="1446967"/>
          </a:xfrm>
          <a:prstGeom prst="roundRect">
            <a:avLst>
              <a:gd name="adj" fmla="val 7583"/>
            </a:avLst>
          </a:prstGeom>
          <a:solidFill>
            <a:srgbClr val="FFFAF6"/>
          </a:solidFill>
          <a:effectLst>
            <a:outerShdw dist="17780" dir="2700000" algn="bl" rotWithShape="0">
              <a:srgbClr val="B4DAE4">
                <a:alpha val="100000"/>
              </a:srgbClr>
            </a:outerShdw>
          </a:effectLst>
        </p:spPr>
      </p:sp>
      <p:sp>
        <p:nvSpPr>
          <p:cNvPr id="35" name="Shape 33"/>
          <p:cNvSpPr/>
          <p:nvPr>
            <p:custDataLst>
              <p:tags r:id="rId32"/>
            </p:custDataLst>
          </p:nvPr>
        </p:nvSpPr>
        <p:spPr>
          <a:xfrm>
            <a:off x="7413188" y="6224111"/>
            <a:ext cx="6530816" cy="91440"/>
          </a:xfrm>
          <a:prstGeom prst="roundRect">
            <a:avLst>
              <a:gd name="adj" fmla="val 90085"/>
            </a:avLst>
          </a:prstGeom>
          <a:solidFill>
            <a:srgbClr val="B4DAE4"/>
          </a:solidFill>
        </p:spPr>
      </p:sp>
      <p:sp>
        <p:nvSpPr>
          <p:cNvPr id="36" name="Shape 34"/>
          <p:cNvSpPr/>
          <p:nvPr>
            <p:custDataLst>
              <p:tags r:id="rId33"/>
            </p:custDataLst>
          </p:nvPr>
        </p:nvSpPr>
        <p:spPr>
          <a:xfrm>
            <a:off x="10384453" y="5952887"/>
            <a:ext cx="588288" cy="588288"/>
          </a:xfrm>
          <a:prstGeom prst="roundRect">
            <a:avLst>
              <a:gd name="adj" fmla="val 155434"/>
            </a:avLst>
          </a:prstGeom>
          <a:solidFill>
            <a:srgbClr val="B4DAE4">
              <a:alpha val="50000"/>
            </a:srgbClr>
          </a:solidFill>
        </p:spPr>
      </p:sp>
      <p:sp>
        <p:nvSpPr>
          <p:cNvPr id="37" name="Text 35"/>
          <p:cNvSpPr/>
          <p:nvPr>
            <p:custDataLst>
              <p:tags r:id="rId34"/>
            </p:custDataLst>
          </p:nvPr>
        </p:nvSpPr>
        <p:spPr>
          <a:xfrm>
            <a:off x="10560903" y="6099929"/>
            <a:ext cx="235268" cy="294084"/>
          </a:xfrm>
          <a:prstGeom prst="rect">
            <a:avLst/>
          </a:prstGeom>
          <a:noFill/>
        </p:spPr>
        <p:txBody>
          <a:bodyPr wrap="none" lIns="0" tIns="0" rIns="0" bIns="0" rtlCol="0" anchor="t"/>
          <a:lstStyle/>
          <a:p>
            <a:pPr marL="0" indent="0" algn="l">
              <a:lnSpc>
                <a:spcPts val="2950"/>
              </a:lnSpc>
              <a:buNone/>
            </a:pPr>
            <a:r>
              <a:rPr lang="en-US" sz="1850" dirty="0">
                <a:solidFill>
                  <a:srgbClr val="000000"/>
                </a:solidFill>
                <a:latin typeface="Playfair Display Semi Bold" pitchFamily="34" charset="0"/>
                <a:ea typeface="Playfair Display Semi Bold" pitchFamily="34" charset="-122"/>
                <a:cs typeface="Playfair Display Semi Bold" pitchFamily="34" charset="-120"/>
              </a:rPr>
              <a:t>6</a:t>
            </a:r>
            <a:endParaRPr lang="en-US" sz="1850" dirty="0"/>
          </a:p>
        </p:txBody>
      </p:sp>
      <p:sp>
        <p:nvSpPr>
          <p:cNvPr id="38" name="Text 36"/>
          <p:cNvSpPr/>
          <p:nvPr>
            <p:custDataLst>
              <p:tags r:id="rId35"/>
            </p:custDataLst>
          </p:nvPr>
        </p:nvSpPr>
        <p:spPr>
          <a:xfrm>
            <a:off x="7632144" y="6737271"/>
            <a:ext cx="2451497" cy="306348"/>
          </a:xfrm>
          <a:prstGeom prst="rect">
            <a:avLst/>
          </a:prstGeom>
          <a:noFill/>
        </p:spPr>
        <p:txBody>
          <a:bodyPr wrap="none" lIns="0" tIns="0" rIns="0" bIns="0" rtlCol="0" anchor="t"/>
          <a:lstStyle/>
          <a:p>
            <a:pPr marL="0" indent="0" algn="l">
              <a:lnSpc>
                <a:spcPts val="2400"/>
              </a:lnSpc>
              <a:buNone/>
            </a:pPr>
            <a:r>
              <a:rPr lang="en-US" sz="1900" dirty="0">
                <a:solidFill>
                  <a:srgbClr val="6F655D"/>
                </a:solidFill>
                <a:latin typeface="Playfair Display Semi Bold" pitchFamily="34" charset="0"/>
                <a:ea typeface="Playfair Display Semi Bold" pitchFamily="34" charset="-122"/>
                <a:cs typeface="Playfair Display Semi Bold" pitchFamily="34" charset="-120"/>
              </a:rPr>
              <a:t>MJPEG Streaming</a:t>
            </a:r>
            <a:endParaRPr lang="en-US" sz="1900" dirty="0"/>
          </a:p>
        </p:txBody>
      </p:sp>
      <p:sp>
        <p:nvSpPr>
          <p:cNvPr id="39" name="Text 37"/>
          <p:cNvSpPr/>
          <p:nvPr>
            <p:custDataLst>
              <p:tags r:id="rId36"/>
            </p:custDataLst>
          </p:nvPr>
        </p:nvSpPr>
        <p:spPr>
          <a:xfrm>
            <a:off x="7632144" y="7161252"/>
            <a:ext cx="6092904" cy="313730"/>
          </a:xfrm>
          <a:prstGeom prst="rect">
            <a:avLst/>
          </a:prstGeom>
          <a:noFill/>
        </p:spPr>
        <p:txBody>
          <a:bodyPr wrap="none" lIns="0" tIns="0" rIns="0" bIns="0" rtlCol="0" anchor="t"/>
          <a:lstStyle/>
          <a:p>
            <a:pPr marL="0" indent="0" algn="l">
              <a:lnSpc>
                <a:spcPts val="2450"/>
              </a:lnSpc>
              <a:buNone/>
            </a:pPr>
            <a:r>
              <a:rPr lang="en-US" sz="1500" dirty="0">
                <a:solidFill>
                  <a:srgbClr val="6F655D"/>
                </a:solidFill>
                <a:latin typeface="Public Sans" pitchFamily="34" charset="0"/>
                <a:ea typeface="Public Sans" pitchFamily="34" charset="-122"/>
                <a:cs typeface="Public Sans" pitchFamily="34" charset="-120"/>
              </a:rPr>
              <a:t>Provides smooth, live camera video feeds.</a:t>
            </a:r>
            <a:endParaRPr lang="en-US" sz="1500" dirty="0"/>
          </a:p>
        </p:txBody>
      </p:sp>
      <p:sp>
        <p:nvSpPr>
          <p:cNvPr id="40" name="Rectangles 39"/>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8772" y="509707"/>
            <a:ext cx="7990165" cy="579239"/>
          </a:xfrm>
          <a:prstGeom prst="rect">
            <a:avLst/>
          </a:prstGeom>
          <a:noFill/>
        </p:spPr>
        <p:txBody>
          <a:bodyPr wrap="none" lIns="0" tIns="0" rIns="0" bIns="0" rtlCol="0" anchor="t"/>
          <a:lstStyle/>
          <a:p>
            <a:pPr marL="0" indent="0" algn="l">
              <a:lnSpc>
                <a:spcPts val="4550"/>
              </a:lnSpc>
              <a:buNone/>
            </a:pPr>
            <a:r>
              <a:rPr lang="en-US" sz="3600" dirty="0">
                <a:solidFill>
                  <a:srgbClr val="4B6981"/>
                </a:solidFill>
                <a:latin typeface="Playfair Display Semi Bold" pitchFamily="34" charset="0"/>
                <a:ea typeface="Playfair Display Semi Bold" pitchFamily="34" charset="-122"/>
                <a:cs typeface="Playfair Display Semi Bold" pitchFamily="34" charset="-120"/>
              </a:rPr>
              <a:t>ESP32-CAM Module: The Edge Device</a:t>
            </a:r>
            <a:endParaRPr lang="en-US" sz="3600" dirty="0"/>
          </a:p>
        </p:txBody>
      </p:sp>
      <p:sp>
        <p:nvSpPr>
          <p:cNvPr id="3" name="Text 1"/>
          <p:cNvSpPr/>
          <p:nvPr/>
        </p:nvSpPr>
        <p:spPr>
          <a:xfrm>
            <a:off x="648772" y="1459587"/>
            <a:ext cx="1333285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The ESP32-CAM acts as the intelligent edge device, responsible for capturing sensory data and initiating communication within the IoT system.</a:t>
            </a:r>
            <a:endParaRPr lang="en-US" sz="1450" dirty="0"/>
          </a:p>
        </p:txBody>
      </p:sp>
      <p:pic>
        <p:nvPicPr>
          <p:cNvPr id="4" name="Image 0" descr="preencoded.png"/>
          <p:cNvPicPr>
            <a:picLocks noChangeAspect="1"/>
          </p:cNvPicPr>
          <p:nvPr/>
        </p:nvPicPr>
        <p:blipFill>
          <a:blip r:embed="rId1"/>
          <a:stretch>
            <a:fillRect/>
          </a:stretch>
        </p:blipFill>
        <p:spPr>
          <a:xfrm>
            <a:off x="648772" y="2173129"/>
            <a:ext cx="5061823" cy="5061823"/>
          </a:xfrm>
          <a:prstGeom prst="rect">
            <a:avLst/>
          </a:prstGeom>
        </p:spPr>
      </p:pic>
      <p:pic>
        <p:nvPicPr>
          <p:cNvPr id="5"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9947" y="2178903"/>
            <a:ext cx="278011" cy="278011"/>
          </a:xfrm>
          <a:prstGeom prst="rect">
            <a:avLst/>
          </a:prstGeom>
        </p:spPr>
      </p:pic>
      <p:sp>
        <p:nvSpPr>
          <p:cNvPr id="6" name="Text 2"/>
          <p:cNvSpPr/>
          <p:nvPr/>
        </p:nvSpPr>
        <p:spPr>
          <a:xfrm>
            <a:off x="6772751" y="2173129"/>
            <a:ext cx="2317194" cy="289560"/>
          </a:xfrm>
          <a:prstGeom prst="rect">
            <a:avLst/>
          </a:prstGeom>
          <a:noFill/>
        </p:spPr>
        <p:txBody>
          <a:bodyPr wrap="none" lIns="0" tIns="0" rIns="0" bIns="0" rtlCol="0" anchor="t"/>
          <a:lstStyle/>
          <a:p>
            <a:pPr marL="0" indent="0" algn="l">
              <a:lnSpc>
                <a:spcPts val="2250"/>
              </a:lnSpc>
              <a:buNone/>
            </a:pPr>
            <a:r>
              <a:rPr lang="en-US" sz="1800" dirty="0">
                <a:solidFill>
                  <a:srgbClr val="6F655D"/>
                </a:solidFill>
                <a:latin typeface="Playfair Display Semi Bold" pitchFamily="34" charset="0"/>
                <a:ea typeface="Playfair Display Semi Bold" pitchFamily="34" charset="-122"/>
                <a:cs typeface="Playfair Display Semi Bold" pitchFamily="34" charset="-120"/>
              </a:rPr>
              <a:t>Network Connection</a:t>
            </a:r>
            <a:endParaRPr lang="en-US" sz="1800" dirty="0"/>
          </a:p>
        </p:txBody>
      </p:sp>
      <p:sp>
        <p:nvSpPr>
          <p:cNvPr id="7" name="Text 3"/>
          <p:cNvSpPr/>
          <p:nvPr/>
        </p:nvSpPr>
        <p:spPr>
          <a:xfrm>
            <a:off x="6772751" y="2647950"/>
            <a:ext cx="721649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Connects to the hub’s dedicated WiFi network.</a:t>
            </a:r>
            <a:endParaRPr lang="en-US" sz="1450" dirty="0"/>
          </a:p>
        </p:txBody>
      </p:sp>
      <p:pic>
        <p:nvPicPr>
          <p:cNvPr id="8"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9947" y="3320951"/>
            <a:ext cx="278011" cy="278011"/>
          </a:xfrm>
          <a:prstGeom prst="rect">
            <a:avLst/>
          </a:prstGeom>
        </p:spPr>
      </p:pic>
      <p:sp>
        <p:nvSpPr>
          <p:cNvPr id="9" name="Text 4"/>
          <p:cNvSpPr/>
          <p:nvPr/>
        </p:nvSpPr>
        <p:spPr>
          <a:xfrm>
            <a:off x="6772751" y="3315176"/>
            <a:ext cx="2317194" cy="289560"/>
          </a:xfrm>
          <a:prstGeom prst="rect">
            <a:avLst/>
          </a:prstGeom>
          <a:noFill/>
        </p:spPr>
        <p:txBody>
          <a:bodyPr wrap="none" lIns="0" tIns="0" rIns="0" bIns="0" rtlCol="0" anchor="t"/>
          <a:lstStyle/>
          <a:p>
            <a:pPr marL="0" indent="0" algn="l">
              <a:lnSpc>
                <a:spcPts val="2250"/>
              </a:lnSpc>
              <a:buNone/>
            </a:pPr>
            <a:r>
              <a:rPr lang="en-US" sz="1800" dirty="0">
                <a:solidFill>
                  <a:srgbClr val="6F655D"/>
                </a:solidFill>
                <a:latin typeface="Playfair Display Semi Bold" pitchFamily="34" charset="0"/>
                <a:ea typeface="Playfair Display Semi Bold" pitchFamily="34" charset="-122"/>
                <a:cs typeface="Playfair Display Semi Bold" pitchFamily="34" charset="-120"/>
              </a:rPr>
              <a:t>Camera Initialization</a:t>
            </a:r>
            <a:endParaRPr lang="en-US" sz="1800" dirty="0"/>
          </a:p>
        </p:txBody>
      </p:sp>
      <p:sp>
        <p:nvSpPr>
          <p:cNvPr id="10" name="Text 5"/>
          <p:cNvSpPr/>
          <p:nvPr/>
        </p:nvSpPr>
        <p:spPr>
          <a:xfrm>
            <a:off x="6772751" y="3789998"/>
            <a:ext cx="721649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Optimizes resolution and JPEG compression for streaming.</a:t>
            </a:r>
            <a:endParaRPr lang="en-US" sz="1450" dirty="0"/>
          </a:p>
        </p:txBody>
      </p:sp>
      <p:pic>
        <p:nvPicPr>
          <p:cNvPr id="11"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39947" y="4462998"/>
            <a:ext cx="278011" cy="278011"/>
          </a:xfrm>
          <a:prstGeom prst="rect">
            <a:avLst/>
          </a:prstGeom>
        </p:spPr>
      </p:pic>
      <p:sp>
        <p:nvSpPr>
          <p:cNvPr id="12" name="Text 6"/>
          <p:cNvSpPr/>
          <p:nvPr/>
        </p:nvSpPr>
        <p:spPr>
          <a:xfrm>
            <a:off x="6772751" y="4457224"/>
            <a:ext cx="2317194" cy="289560"/>
          </a:xfrm>
          <a:prstGeom prst="rect">
            <a:avLst/>
          </a:prstGeom>
          <a:noFill/>
        </p:spPr>
        <p:txBody>
          <a:bodyPr wrap="none" lIns="0" tIns="0" rIns="0" bIns="0" rtlCol="0" anchor="t"/>
          <a:lstStyle/>
          <a:p>
            <a:pPr marL="0" indent="0" algn="l">
              <a:lnSpc>
                <a:spcPts val="2250"/>
              </a:lnSpc>
              <a:buNone/>
            </a:pPr>
            <a:r>
              <a:rPr lang="en-US" sz="1800" dirty="0">
                <a:solidFill>
                  <a:srgbClr val="6F655D"/>
                </a:solidFill>
                <a:latin typeface="Playfair Display Semi Bold" pitchFamily="34" charset="0"/>
                <a:ea typeface="Playfair Display Semi Bold" pitchFamily="34" charset="-122"/>
                <a:cs typeface="Playfair Display Semi Bold" pitchFamily="34" charset="-120"/>
              </a:rPr>
              <a:t>Streaming Server</a:t>
            </a:r>
            <a:endParaRPr lang="en-US" sz="1800" dirty="0"/>
          </a:p>
        </p:txBody>
      </p:sp>
      <p:sp>
        <p:nvSpPr>
          <p:cNvPr id="13" name="Text 7"/>
          <p:cNvSpPr/>
          <p:nvPr/>
        </p:nvSpPr>
        <p:spPr>
          <a:xfrm>
            <a:off x="6772751" y="4932045"/>
            <a:ext cx="721649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Hosts the camera's live video stream.</a:t>
            </a:r>
            <a:endParaRPr lang="en-US" sz="1450" dirty="0"/>
          </a:p>
        </p:txBody>
      </p:sp>
      <p:pic>
        <p:nvPicPr>
          <p:cNvPr id="14" name="Image 4" descr="preencoded.png"/>
          <p:cNvPicPr>
            <a:picLocks noChangeAspect="1"/>
          </p:cNvPicPr>
          <p:nvPr/>
        </p:nvPicPr>
        <p:blipFill>
          <a:blip r:embed="rId8">
            <a:extLst>
              <a:ext uri="{96DAC541-7B7A-43D3-8B79-37D633B846F1}">
                <asvg:svgBlip xmlns:asvg="http://schemas.microsoft.com/office/drawing/2016/SVG/main" r:embed="rId3"/>
              </a:ext>
            </a:extLst>
          </a:blip>
          <a:stretch>
            <a:fillRect/>
          </a:stretch>
        </p:blipFill>
        <p:spPr>
          <a:xfrm>
            <a:off x="6239947" y="5605046"/>
            <a:ext cx="278011" cy="278011"/>
          </a:xfrm>
          <a:prstGeom prst="rect">
            <a:avLst/>
          </a:prstGeom>
        </p:spPr>
      </p:pic>
      <p:sp>
        <p:nvSpPr>
          <p:cNvPr id="15" name="Text 8"/>
          <p:cNvSpPr/>
          <p:nvPr/>
        </p:nvSpPr>
        <p:spPr>
          <a:xfrm>
            <a:off x="6772751" y="5599271"/>
            <a:ext cx="2317194" cy="289560"/>
          </a:xfrm>
          <a:prstGeom prst="rect">
            <a:avLst/>
          </a:prstGeom>
          <a:noFill/>
        </p:spPr>
        <p:txBody>
          <a:bodyPr wrap="none" lIns="0" tIns="0" rIns="0" bIns="0" rtlCol="0" anchor="t"/>
          <a:lstStyle/>
          <a:p>
            <a:pPr marL="0" indent="0" algn="l">
              <a:lnSpc>
                <a:spcPts val="2250"/>
              </a:lnSpc>
              <a:buNone/>
            </a:pPr>
            <a:r>
              <a:rPr lang="en-US" sz="1800" dirty="0">
                <a:solidFill>
                  <a:srgbClr val="6F655D"/>
                </a:solidFill>
                <a:latin typeface="Playfair Display Semi Bold" pitchFamily="34" charset="0"/>
                <a:ea typeface="Playfair Display Semi Bold" pitchFamily="34" charset="-122"/>
                <a:cs typeface="Playfair Display Semi Bold" pitchFamily="34" charset="-120"/>
              </a:rPr>
              <a:t>Doorbell Detection</a:t>
            </a:r>
            <a:endParaRPr lang="en-US" sz="1800" dirty="0"/>
          </a:p>
        </p:txBody>
      </p:sp>
      <p:sp>
        <p:nvSpPr>
          <p:cNvPr id="16" name="Text 9"/>
          <p:cNvSpPr/>
          <p:nvPr/>
        </p:nvSpPr>
        <p:spPr>
          <a:xfrm>
            <a:off x="6772751" y="6074093"/>
            <a:ext cx="721649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Monitors and detects doorbell button presses.</a:t>
            </a:r>
            <a:endParaRPr lang="en-US" sz="1450" dirty="0"/>
          </a:p>
        </p:txBody>
      </p:sp>
      <p:pic>
        <p:nvPicPr>
          <p:cNvPr id="17" name="Image 5" descr="preencoded.png"/>
          <p:cNvPicPr>
            <a:picLocks noChangeAspect="1"/>
          </p:cNvPicPr>
          <p:nvPr/>
        </p:nvPicPr>
        <p:blipFill>
          <a:blip r:embed="rId9">
            <a:extLst>
              <a:ext uri="{96DAC541-7B7A-43D3-8B79-37D633B846F1}">
                <asvg:svgBlip xmlns:asvg="http://schemas.microsoft.com/office/drawing/2016/SVG/main" r:embed="rId5"/>
              </a:ext>
            </a:extLst>
          </a:blip>
          <a:stretch>
            <a:fillRect/>
          </a:stretch>
        </p:blipFill>
        <p:spPr>
          <a:xfrm>
            <a:off x="6239947" y="6747093"/>
            <a:ext cx="278011" cy="278011"/>
          </a:xfrm>
          <a:prstGeom prst="rect">
            <a:avLst/>
          </a:prstGeom>
        </p:spPr>
      </p:pic>
      <p:sp>
        <p:nvSpPr>
          <p:cNvPr id="18" name="Text 10"/>
          <p:cNvSpPr/>
          <p:nvPr/>
        </p:nvSpPr>
        <p:spPr>
          <a:xfrm>
            <a:off x="6772751" y="6741319"/>
            <a:ext cx="2317194" cy="289560"/>
          </a:xfrm>
          <a:prstGeom prst="rect">
            <a:avLst/>
          </a:prstGeom>
          <a:noFill/>
        </p:spPr>
        <p:txBody>
          <a:bodyPr wrap="none" lIns="0" tIns="0" rIns="0" bIns="0" rtlCol="0" anchor="t"/>
          <a:lstStyle/>
          <a:p>
            <a:pPr marL="0" indent="0" algn="l">
              <a:lnSpc>
                <a:spcPts val="2250"/>
              </a:lnSpc>
              <a:buNone/>
            </a:pPr>
            <a:r>
              <a:rPr lang="en-US" sz="1800" dirty="0">
                <a:solidFill>
                  <a:srgbClr val="6F655D"/>
                </a:solidFill>
                <a:latin typeface="Playfair Display Semi Bold" pitchFamily="34" charset="0"/>
                <a:ea typeface="Playfair Display Semi Bold" pitchFamily="34" charset="-122"/>
                <a:cs typeface="Playfair Display Semi Bold" pitchFamily="34" charset="-120"/>
              </a:rPr>
              <a:t>Event Signaling</a:t>
            </a:r>
            <a:endParaRPr lang="en-US" sz="1800" dirty="0"/>
          </a:p>
        </p:txBody>
      </p:sp>
      <p:sp>
        <p:nvSpPr>
          <p:cNvPr id="19" name="Text 11"/>
          <p:cNvSpPr/>
          <p:nvPr/>
        </p:nvSpPr>
        <p:spPr>
          <a:xfrm>
            <a:off x="6772751" y="7216140"/>
            <a:ext cx="7216497" cy="296585"/>
          </a:xfrm>
          <a:prstGeom prst="rect">
            <a:avLst/>
          </a:prstGeom>
          <a:noFill/>
        </p:spPr>
        <p:txBody>
          <a:bodyPr wrap="none" lIns="0" tIns="0" rIns="0" bIns="0" rtlCol="0" anchor="t"/>
          <a:lstStyle/>
          <a:p>
            <a:pPr marL="0" indent="0" algn="l">
              <a:lnSpc>
                <a:spcPts val="2300"/>
              </a:lnSpc>
              <a:buNone/>
            </a:pPr>
            <a:r>
              <a:rPr lang="en-US" sz="1450" dirty="0">
                <a:solidFill>
                  <a:srgbClr val="6F655D"/>
                </a:solidFill>
                <a:latin typeface="Public Sans" pitchFamily="34" charset="0"/>
                <a:ea typeface="Public Sans" pitchFamily="34" charset="-122"/>
                <a:cs typeface="Public Sans" pitchFamily="34" charset="-120"/>
              </a:rPr>
              <a:t>Sends an HTTP request to the hub upon doorbell activation.</a:t>
            </a:r>
            <a:endParaRPr lang="en-US" sz="1450" dirty="0"/>
          </a:p>
        </p:txBody>
      </p:sp>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9357" y="449223"/>
            <a:ext cx="6653570" cy="508397"/>
          </a:xfrm>
          <a:prstGeom prst="rect">
            <a:avLst/>
          </a:prstGeom>
          <a:noFill/>
        </p:spPr>
        <p:txBody>
          <a:bodyPr wrap="none" lIns="0" tIns="0" rIns="0" bIns="0" rtlCol="0" anchor="t"/>
          <a:lstStyle/>
          <a:p>
            <a:pPr marL="0" indent="0" algn="l">
              <a:lnSpc>
                <a:spcPts val="4000"/>
              </a:lnSpc>
              <a:buNone/>
            </a:pPr>
            <a:r>
              <a:rPr lang="en-US" sz="3200" dirty="0">
                <a:solidFill>
                  <a:srgbClr val="4B6981"/>
                </a:solidFill>
                <a:latin typeface="Playfair Display Semi Bold" pitchFamily="34" charset="0"/>
                <a:ea typeface="Playfair Display Semi Bold" pitchFamily="34" charset="-122"/>
                <a:cs typeface="Playfair Display Semi Bold" pitchFamily="34" charset="-120"/>
              </a:rPr>
              <a:t>ESP32 Hub Module: Central Control</a:t>
            </a:r>
            <a:endParaRPr lang="en-US" sz="3200" dirty="0"/>
          </a:p>
        </p:txBody>
      </p:sp>
      <p:sp>
        <p:nvSpPr>
          <p:cNvPr id="3" name="Text 1"/>
          <p:cNvSpPr/>
          <p:nvPr/>
        </p:nvSpPr>
        <p:spPr>
          <a:xfrm>
            <a:off x="569357" y="1282898"/>
            <a:ext cx="13491686"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The ESP32 Hub serves as the robust central controller, coordinating all functions and communications within the smart doorbell system.</a:t>
            </a:r>
            <a:endParaRPr lang="en-US" sz="1250" dirty="0"/>
          </a:p>
        </p:txBody>
      </p:sp>
      <p:sp>
        <p:nvSpPr>
          <p:cNvPr id="4" name="Shape 2"/>
          <p:cNvSpPr/>
          <p:nvPr/>
        </p:nvSpPr>
        <p:spPr>
          <a:xfrm>
            <a:off x="569357" y="1995428"/>
            <a:ext cx="81320" cy="81320"/>
          </a:xfrm>
          <a:prstGeom prst="roundRect">
            <a:avLst>
              <a:gd name="adj" fmla="val 562223"/>
            </a:avLst>
          </a:prstGeom>
          <a:solidFill>
            <a:srgbClr val="E1C2C2"/>
          </a:solidFill>
        </p:spPr>
      </p:sp>
      <p:sp>
        <p:nvSpPr>
          <p:cNvPr id="5" name="Text 3"/>
          <p:cNvSpPr/>
          <p:nvPr/>
        </p:nvSpPr>
        <p:spPr>
          <a:xfrm>
            <a:off x="813316" y="1909048"/>
            <a:ext cx="2033588"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WiFi Access Point</a:t>
            </a:r>
            <a:endParaRPr lang="en-US" sz="1600" dirty="0"/>
          </a:p>
        </p:txBody>
      </p:sp>
      <p:sp>
        <p:nvSpPr>
          <p:cNvPr id="6" name="Text 4"/>
          <p:cNvSpPr/>
          <p:nvPr/>
        </p:nvSpPr>
        <p:spPr>
          <a:xfrm>
            <a:off x="813316" y="2325886"/>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Creates a local network for connected devices.</a:t>
            </a:r>
            <a:endParaRPr lang="en-US" sz="1250" dirty="0"/>
          </a:p>
        </p:txBody>
      </p:sp>
      <p:sp>
        <p:nvSpPr>
          <p:cNvPr id="7" name="Shape 5"/>
          <p:cNvSpPr/>
          <p:nvPr/>
        </p:nvSpPr>
        <p:spPr>
          <a:xfrm>
            <a:off x="569357" y="2997696"/>
            <a:ext cx="81320" cy="81320"/>
          </a:xfrm>
          <a:prstGeom prst="roundRect">
            <a:avLst>
              <a:gd name="adj" fmla="val 562223"/>
            </a:avLst>
          </a:prstGeom>
          <a:solidFill>
            <a:srgbClr val="CCC4EC"/>
          </a:solidFill>
        </p:spPr>
      </p:sp>
      <p:sp>
        <p:nvSpPr>
          <p:cNvPr id="8" name="Text 6"/>
          <p:cNvSpPr/>
          <p:nvPr/>
        </p:nvSpPr>
        <p:spPr>
          <a:xfrm>
            <a:off x="813316" y="2911316"/>
            <a:ext cx="2242185"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Web Dashboard Hosting</a:t>
            </a:r>
            <a:endParaRPr lang="en-US" sz="1600" dirty="0"/>
          </a:p>
        </p:txBody>
      </p:sp>
      <p:sp>
        <p:nvSpPr>
          <p:cNvPr id="9" name="Text 7"/>
          <p:cNvSpPr/>
          <p:nvPr/>
        </p:nvSpPr>
        <p:spPr>
          <a:xfrm>
            <a:off x="813316" y="3328154"/>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Provides the user-friendly interface for system management.</a:t>
            </a:r>
            <a:endParaRPr lang="en-US" sz="1250" dirty="0"/>
          </a:p>
        </p:txBody>
      </p:sp>
      <p:sp>
        <p:nvSpPr>
          <p:cNvPr id="10" name="Shape 8"/>
          <p:cNvSpPr/>
          <p:nvPr/>
        </p:nvSpPr>
        <p:spPr>
          <a:xfrm>
            <a:off x="569357" y="3999964"/>
            <a:ext cx="81320" cy="81320"/>
          </a:xfrm>
          <a:prstGeom prst="roundRect">
            <a:avLst>
              <a:gd name="adj" fmla="val 562223"/>
            </a:avLst>
          </a:prstGeom>
          <a:solidFill>
            <a:srgbClr val="B4DAE4"/>
          </a:solidFill>
        </p:spPr>
      </p:sp>
      <p:sp>
        <p:nvSpPr>
          <p:cNvPr id="11" name="Text 9"/>
          <p:cNvSpPr/>
          <p:nvPr/>
        </p:nvSpPr>
        <p:spPr>
          <a:xfrm>
            <a:off x="813316" y="3913584"/>
            <a:ext cx="2366963"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Doorbell Event Reception</a:t>
            </a:r>
            <a:endParaRPr lang="en-US" sz="1600" dirty="0"/>
          </a:p>
        </p:txBody>
      </p:sp>
      <p:sp>
        <p:nvSpPr>
          <p:cNvPr id="12" name="Text 10"/>
          <p:cNvSpPr/>
          <p:nvPr/>
        </p:nvSpPr>
        <p:spPr>
          <a:xfrm>
            <a:off x="813316" y="4330422"/>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Processes incoming doorbell ring notifications.</a:t>
            </a:r>
            <a:endParaRPr lang="en-US" sz="1250" dirty="0"/>
          </a:p>
        </p:txBody>
      </p:sp>
      <p:sp>
        <p:nvSpPr>
          <p:cNvPr id="13" name="Shape 11"/>
          <p:cNvSpPr/>
          <p:nvPr/>
        </p:nvSpPr>
        <p:spPr>
          <a:xfrm>
            <a:off x="569357" y="5002232"/>
            <a:ext cx="81320" cy="81320"/>
          </a:xfrm>
          <a:prstGeom prst="roundRect">
            <a:avLst>
              <a:gd name="adj" fmla="val 562223"/>
            </a:avLst>
          </a:prstGeom>
          <a:solidFill>
            <a:srgbClr val="E1C2C2"/>
          </a:solidFill>
        </p:spPr>
      </p:sp>
      <p:sp>
        <p:nvSpPr>
          <p:cNvPr id="14" name="Text 12"/>
          <p:cNvSpPr/>
          <p:nvPr/>
        </p:nvSpPr>
        <p:spPr>
          <a:xfrm>
            <a:off x="813316" y="4915853"/>
            <a:ext cx="2033588"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Physical Chime</a:t>
            </a:r>
            <a:endParaRPr lang="en-US" sz="1600" dirty="0"/>
          </a:p>
        </p:txBody>
      </p:sp>
      <p:sp>
        <p:nvSpPr>
          <p:cNvPr id="15" name="Text 13"/>
          <p:cNvSpPr/>
          <p:nvPr/>
        </p:nvSpPr>
        <p:spPr>
          <a:xfrm>
            <a:off x="813316" y="5332690"/>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Activates a physical doorbell chime when triggered.</a:t>
            </a:r>
            <a:endParaRPr lang="en-US" sz="1250" dirty="0"/>
          </a:p>
        </p:txBody>
      </p:sp>
      <p:sp>
        <p:nvSpPr>
          <p:cNvPr id="16" name="Shape 14"/>
          <p:cNvSpPr/>
          <p:nvPr/>
        </p:nvSpPr>
        <p:spPr>
          <a:xfrm>
            <a:off x="569357" y="6004500"/>
            <a:ext cx="81320" cy="81320"/>
          </a:xfrm>
          <a:prstGeom prst="roundRect">
            <a:avLst>
              <a:gd name="adj" fmla="val 562223"/>
            </a:avLst>
          </a:prstGeom>
          <a:solidFill>
            <a:srgbClr val="CCC4EC"/>
          </a:solidFill>
        </p:spPr>
      </p:sp>
      <p:sp>
        <p:nvSpPr>
          <p:cNvPr id="17" name="Text 15"/>
          <p:cNvSpPr/>
          <p:nvPr/>
        </p:nvSpPr>
        <p:spPr>
          <a:xfrm>
            <a:off x="813316" y="5918121"/>
            <a:ext cx="2476976"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Real-time Communication</a:t>
            </a:r>
            <a:endParaRPr lang="en-US" sz="1600" dirty="0"/>
          </a:p>
        </p:txBody>
      </p:sp>
      <p:sp>
        <p:nvSpPr>
          <p:cNvPr id="18" name="Text 16"/>
          <p:cNvSpPr/>
          <p:nvPr/>
        </p:nvSpPr>
        <p:spPr>
          <a:xfrm>
            <a:off x="813316" y="6334958"/>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Manages WebSocket connections for instant updates.</a:t>
            </a:r>
            <a:endParaRPr lang="en-US" sz="1250" dirty="0"/>
          </a:p>
        </p:txBody>
      </p:sp>
      <p:sp>
        <p:nvSpPr>
          <p:cNvPr id="19" name="Shape 17"/>
          <p:cNvSpPr/>
          <p:nvPr/>
        </p:nvSpPr>
        <p:spPr>
          <a:xfrm>
            <a:off x="569357" y="7006769"/>
            <a:ext cx="81320" cy="81320"/>
          </a:xfrm>
          <a:prstGeom prst="roundRect">
            <a:avLst>
              <a:gd name="adj" fmla="val 562223"/>
            </a:avLst>
          </a:prstGeom>
          <a:solidFill>
            <a:srgbClr val="B4DAE4"/>
          </a:solidFill>
        </p:spPr>
      </p:sp>
      <p:sp>
        <p:nvSpPr>
          <p:cNvPr id="20" name="Text 18"/>
          <p:cNvSpPr/>
          <p:nvPr/>
        </p:nvSpPr>
        <p:spPr>
          <a:xfrm>
            <a:off x="813316" y="6920389"/>
            <a:ext cx="2033588" cy="254198"/>
          </a:xfrm>
          <a:prstGeom prst="rect">
            <a:avLst/>
          </a:prstGeom>
          <a:noFill/>
        </p:spPr>
        <p:txBody>
          <a:bodyPr wrap="none" lIns="0" tIns="0" rIns="0" bIns="0" rtlCol="0" anchor="t"/>
          <a:lstStyle/>
          <a:p>
            <a:pPr marL="0" indent="0" algn="l">
              <a:lnSpc>
                <a:spcPts val="2000"/>
              </a:lnSpc>
              <a:buNone/>
            </a:pPr>
            <a:r>
              <a:rPr lang="en-US" sz="1600" dirty="0">
                <a:solidFill>
                  <a:srgbClr val="6F655D"/>
                </a:solidFill>
                <a:latin typeface="Playfair Display Semi Bold" pitchFamily="34" charset="0"/>
                <a:ea typeface="Playfair Display Semi Bold" pitchFamily="34" charset="-122"/>
                <a:cs typeface="Playfair Display Semi Bold" pitchFamily="34" charset="-120"/>
              </a:rPr>
              <a:t>Audio Streaming</a:t>
            </a:r>
            <a:endParaRPr lang="en-US" sz="1600" dirty="0"/>
          </a:p>
        </p:txBody>
      </p:sp>
      <p:sp>
        <p:nvSpPr>
          <p:cNvPr id="21" name="Text 19"/>
          <p:cNvSpPr/>
          <p:nvPr/>
        </p:nvSpPr>
        <p:spPr>
          <a:xfrm>
            <a:off x="813316" y="7337227"/>
            <a:ext cx="7692271" cy="260152"/>
          </a:xfrm>
          <a:prstGeom prst="rect">
            <a:avLst/>
          </a:prstGeom>
          <a:noFill/>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Facilitates two-way audio between visitor and user.</a:t>
            </a:r>
            <a:endParaRPr lang="en-US" sz="1250" dirty="0"/>
          </a:p>
        </p:txBody>
      </p:sp>
      <p:pic>
        <p:nvPicPr>
          <p:cNvPr id="22" name="Image 0" descr="preencoded.png"/>
          <p:cNvPicPr>
            <a:picLocks noChangeAspect="1"/>
          </p:cNvPicPr>
          <p:nvPr/>
        </p:nvPicPr>
        <p:blipFill>
          <a:blip r:embed="rId1"/>
          <a:stretch>
            <a:fillRect/>
          </a:stretch>
        </p:blipFill>
        <p:spPr>
          <a:xfrm>
            <a:off x="8910161" y="1909048"/>
            <a:ext cx="5158502" cy="5158502"/>
          </a:xfrm>
          <a:prstGeom prst="rect">
            <a:avLst/>
          </a:prstGeom>
        </p:spPr>
      </p:pic>
      <p:sp>
        <p:nvSpPr>
          <p:cNvPr id="24" name="Rectangles 23"/>
          <p:cNvSpPr/>
          <p:nvPr/>
        </p:nvSpPr>
        <p:spPr>
          <a:xfrm>
            <a:off x="12675870" y="7718425"/>
            <a:ext cx="1954530" cy="486410"/>
          </a:xfrm>
          <a:prstGeom prst="rect">
            <a:avLst/>
          </a:prstGeom>
          <a:solidFill>
            <a:srgbClr val="FFFAF6"/>
          </a:solidFill>
        </p:spPr>
        <p:style>
          <a:lnRef idx="0">
            <a:srgbClr val="FFFFFF"/>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0.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1.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2.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3.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4.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5.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6.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7.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8.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19.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0.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1.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2.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3.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4.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5.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6.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7.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8.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29.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0.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1.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2.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3.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4.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5.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36.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4.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5.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6.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7.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8.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ags/tag9.xml><?xml version="1.0" encoding="utf-8"?>
<p:tagLst xmlns:p="http://schemas.openxmlformats.org/presentationml/2006/main">
  <p:tag name="KSO_WM_DIAGRAM_VIRTUALLY_FRAME" val="{&quot;height&quot;:442.1531496062991,&quot;left&quot;:54.04685039370079,&quot;top&quot;:163.6687401574803,&quot;width&quot;:1043.90622047244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5218</Words>
  <Application>WPS Presentation</Application>
  <PresentationFormat>On-screen Show (16:9)</PresentationFormat>
  <Paragraphs>244</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Playfair Display Semi Bold</vt:lpstr>
      <vt:lpstr>Playfair Display Semi Bold</vt:lpstr>
      <vt:lpstr>Playfair Display Semi Bold</vt:lpstr>
      <vt:lpstr>Public Sans</vt:lpstr>
      <vt:lpstr>Public Sans</vt:lpstr>
      <vt:lpstr>Public Sans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MCS</cp:lastModifiedBy>
  <cp:revision>3</cp:revision>
  <dcterms:created xsi:type="dcterms:W3CDTF">2025-12-31T14:50:00Z</dcterms:created>
  <dcterms:modified xsi:type="dcterms:W3CDTF">2026-01-04T12:04:27Z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FB5F7C3C944A40AEBCFAA2912C8BD4E5_12</vt:lpwstr>
  </property>
  <property fmtid="{D5CDD505-2E9C-101B-9397-08002B2CF9AE}" pid="3" name="KSOProductBuildVer">
    <vt:lpwstr>1033-12.2.0.23196</vt:lpwstr>
  </property>
</Properties>
</file>